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8" r:id="rId2"/>
    <p:sldId id="260" r:id="rId3"/>
    <p:sldId id="259" r:id="rId4"/>
    <p:sldId id="263" r:id="rId5"/>
    <p:sldId id="262" r:id="rId6"/>
    <p:sldId id="309" r:id="rId7"/>
    <p:sldId id="310" r:id="rId8"/>
    <p:sldId id="264" r:id="rId9"/>
    <p:sldId id="268" r:id="rId10"/>
    <p:sldId id="269" r:id="rId11"/>
    <p:sldId id="265" r:id="rId12"/>
    <p:sldId id="266" r:id="rId13"/>
    <p:sldId id="267" r:id="rId14"/>
    <p:sldId id="278" r:id="rId15"/>
    <p:sldId id="27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7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12889" initials="MZ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7792" autoAdjust="0"/>
  </p:normalViewPr>
  <p:slideViewPr>
    <p:cSldViewPr snapToGrid="0" snapToObjects="1">
      <p:cViewPr varScale="1">
        <p:scale>
          <a:sx n="112" d="100"/>
          <a:sy n="112" d="100"/>
        </p:scale>
        <p:origin x="16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5.emf"/><Relationship Id="rId1" Type="http://schemas.openxmlformats.org/officeDocument/2006/relationships/image" Target="../media/image10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4" Type="http://schemas.openxmlformats.org/officeDocument/2006/relationships/image" Target="../media/image5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Relationship Id="rId4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1C1B8-B739-6F47-B1F8-95E56EC9C7FC}" type="datetimeFigureOut">
              <a:rPr kumimoji="1" lang="zh-CN" altLang="en-US" smtClean="0"/>
              <a:t>2021/2/19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FF4B0-33D4-F242-826A-E4AE90201F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34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不可见的物理图像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FF4B0-33D4-F242-826A-E4AE90201FA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71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4797425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srgbClr val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fr-FR" noProof="0"/>
              <a:t>Cliquez pour modifier le style du titre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4773613"/>
            <a:ext cx="6553200" cy="1031875"/>
          </a:xfrm>
        </p:spPr>
        <p:txBody>
          <a:bodyPr/>
          <a:lstStyle>
            <a:lvl1pPr marL="0" indent="0">
              <a:buFont typeface="Wingdings" charset="0"/>
              <a:buNone/>
              <a:defRPr sz="1900"/>
            </a:lvl1pPr>
          </a:lstStyle>
          <a:p>
            <a:pPr lv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1FCFE5C-450A-6747-B053-1F39222489FB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4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47E44-25BE-CF45-85E5-775F15DC3BE2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27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77813"/>
            <a:ext cx="2058988" cy="60309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29325" cy="60309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8FD1A2-E202-7540-BBE8-580C87C2A5F5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226403-0CBF-E24B-A743-9357E28E2492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2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3B6DE5-854B-3E43-86BB-7DAC1F49E5C3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2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981075"/>
            <a:ext cx="40386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981075"/>
            <a:ext cx="40386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259BD9-76B8-8542-BEA9-0BDA5F56C895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7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DD8B63-074B-3D4C-9755-05C69D9C1B2F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3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D5A4AB-21E8-1F40-9FB6-1B106F58B9EB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9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E9AE2-20F7-0D4A-B9A6-AB62FF2B5FB3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30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0F9D83-527C-D842-8B19-EAEF2F8AC5AC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50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F2BA37-251C-B749-BE19-6F3EB86D2E57}" type="slidenum">
              <a:rPr lang="fr-FR" altLang="zh-CN">
                <a:solidFill>
                  <a:srgbClr val="000000"/>
                </a:solidFill>
              </a:rPr>
              <a:pPr/>
              <a:t>‹#›</a:t>
            </a:fld>
            <a:endParaRPr lang="fr-F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9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981075"/>
            <a:ext cx="82296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/>
              <a:t>Cliquez pour modifier les styles du texte du masque</a:t>
            </a:r>
          </a:p>
          <a:p>
            <a:pPr lvl="1"/>
            <a:r>
              <a:rPr lang="fr-FR" altLang="zh-CN"/>
              <a:t>Deuxième niveau</a:t>
            </a:r>
          </a:p>
          <a:p>
            <a:pPr lvl="2"/>
            <a:r>
              <a:rPr lang="fr-FR" altLang="zh-CN"/>
              <a:t>Troisième niveau</a:t>
            </a:r>
          </a:p>
          <a:p>
            <a:pPr lvl="3"/>
            <a:r>
              <a:rPr lang="fr-FR" altLang="zh-CN"/>
              <a:t>Quatrième niveau</a:t>
            </a:r>
          </a:p>
          <a:p>
            <a:pPr lvl="4"/>
            <a:r>
              <a:rPr lang="fr-FR" altLang="zh-CN"/>
              <a:t>Cinquième niveau</a:t>
            </a:r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319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+mj-lt"/>
                <a:ea typeface="宋体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zh-CN">
                <a:solidFill>
                  <a:srgbClr val="000000"/>
                </a:solidFill>
                <a:latin typeface="Garamond"/>
              </a:rPr>
              <a:t>9 mai 2006</a:t>
            </a:r>
            <a:endParaRPr lang="fr-FR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323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j-lt"/>
                <a:ea typeface="宋体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>
                <a:solidFill>
                  <a:srgbClr val="000000"/>
                </a:solidFill>
                <a:latin typeface="Garamond"/>
              </a:rPr>
              <a:t>Sebastian MIRON - audition Bordeaux</a:t>
            </a:r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3190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C531D3F-7B06-5341-A97D-6D23CE23BBED}" type="slidenum">
              <a:rPr lang="fr-FR" altLang="zh-CN">
                <a:solidFill>
                  <a:srgbClr val="000000"/>
                </a:solidFill>
                <a:ea typeface="宋体" charset="0"/>
                <a:cs typeface="宋体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fr-FR" altLang="zh-CN">
              <a:solidFill>
                <a:srgbClr val="000000"/>
              </a:solidFill>
              <a:ea typeface="宋体" charset="0"/>
              <a:cs typeface="宋体" charset="0"/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charset="0"/>
            </a:endParaRPr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457200" y="63817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srgbClr val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3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宋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Garamond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Garamond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Garamond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Garamond" charset="0"/>
          <a:ea typeface="宋体" charset="0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aramond" charset="0"/>
          <a:ea typeface="宋体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aramond" charset="0"/>
          <a:ea typeface="宋体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aramond" charset="0"/>
          <a:ea typeface="宋体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aramond" charset="0"/>
          <a:ea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宋体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kumimoji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kumimoji="1" sz="16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 kumimoji="1" sz="14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12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2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2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2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1.png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1.png"/><Relationship Id="rId7" Type="http://schemas.openxmlformats.org/officeDocument/2006/relationships/image" Target="../media/image52.e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56.emf"/><Relationship Id="rId5" Type="http://schemas.openxmlformats.org/officeDocument/2006/relationships/image" Target="../media/image51.emf"/><Relationship Id="rId10" Type="http://schemas.openxmlformats.org/officeDocument/2006/relationships/image" Target="../media/image55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53.emf"/><Relationship Id="rId1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5.png"/><Relationship Id="rId4" Type="http://schemas.openxmlformats.org/officeDocument/2006/relationships/package" Target="../embeddings/Microsoft_Word___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emf"/><Relationship Id="rId5" Type="http://schemas.openxmlformats.org/officeDocument/2006/relationships/image" Target="../media/image68.png"/><Relationship Id="rId4" Type="http://schemas.openxmlformats.org/officeDocument/2006/relationships/package" Target="../embeddings/Microsoft_Word___1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.png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80.emf"/><Relationship Id="rId5" Type="http://schemas.openxmlformats.org/officeDocument/2006/relationships/image" Target="../media/image77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7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88.emf"/><Relationship Id="rId4" Type="http://schemas.openxmlformats.org/officeDocument/2006/relationships/oleObject" Target="../embeddings/oleObject20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22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1.png"/><Relationship Id="rId7" Type="http://schemas.openxmlformats.org/officeDocument/2006/relationships/image" Target="../media/image10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0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1.png"/><Relationship Id="rId7" Type="http://schemas.openxmlformats.org/officeDocument/2006/relationships/image" Target="../media/image10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0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1.png"/><Relationship Id="rId7" Type="http://schemas.openxmlformats.org/officeDocument/2006/relationships/image" Target="../media/image11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1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962" y="1813225"/>
            <a:ext cx="7623175" cy="1752600"/>
          </a:xfrm>
        </p:spPr>
        <p:txBody>
          <a:bodyPr/>
          <a:lstStyle/>
          <a:p>
            <a:pPr algn="ctr"/>
            <a:r>
              <a:rPr kumimoji="1" lang="zh-CN" altLang="en-US" b="1" dirty="0"/>
              <a:t>数字图像处理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东南大学</a:t>
            </a:r>
            <a:r>
              <a:rPr kumimoji="1" lang="en-US" altLang="zh-CN" dirty="0"/>
              <a:t> </a:t>
            </a:r>
            <a:r>
              <a:rPr lang="zh-CN" altLang="en-US" dirty="0"/>
              <a:t>计算机学院</a:t>
            </a:r>
            <a:r>
              <a:rPr lang="en-US" altLang="zh-CN" dirty="0"/>
              <a:t> </a:t>
            </a:r>
          </a:p>
          <a:p>
            <a:r>
              <a:rPr kumimoji="1" lang="en-US" altLang="zh-CN" dirty="0"/>
              <a:t>       </a:t>
            </a:r>
            <a:r>
              <a:rPr kumimoji="1" lang="zh-CN" altLang="en-US" dirty="0"/>
              <a:t>姜龙玉</a:t>
            </a:r>
            <a:r>
              <a:rPr kumimoji="1" lang="en-US" altLang="zh-CN" dirty="0"/>
              <a:t>  </a:t>
            </a:r>
            <a:r>
              <a:rPr kumimoji="1" lang="en-US" altLang="zh-CN" sz="1800" u="sng" dirty="0">
                <a:solidFill>
                  <a:srgbClr val="0000FF"/>
                </a:solidFill>
              </a:rPr>
              <a:t>email</a:t>
            </a:r>
            <a:r>
              <a:rPr kumimoji="1" lang="zh-CN" altLang="en-US" sz="1800" u="sng" dirty="0">
                <a:solidFill>
                  <a:srgbClr val="0000FF"/>
                </a:solidFill>
              </a:rPr>
              <a:t>：</a:t>
            </a:r>
            <a:r>
              <a:rPr lang="en-US" altLang="zh-CN" sz="1800" u="sng" dirty="0" err="1">
                <a:solidFill>
                  <a:srgbClr val="0000FF"/>
                </a:solidFill>
              </a:rPr>
              <a:t>jly</a:t>
            </a:r>
            <a:r>
              <a:rPr kumimoji="1" lang="en-US" altLang="zh-CN" sz="1800" u="sng" dirty="0" err="1">
                <a:solidFill>
                  <a:srgbClr val="0000FF"/>
                </a:solidFill>
              </a:rPr>
              <a:t>@seu.edu.cn</a:t>
            </a:r>
            <a:endParaRPr kumimoji="1" lang="en-US" altLang="zh-CN" sz="1800" u="sng" dirty="0">
              <a:solidFill>
                <a:srgbClr val="0000FF"/>
              </a:solidFill>
            </a:endParaRPr>
          </a:p>
          <a:p>
            <a:r>
              <a:rPr lang="en-US" altLang="zh-CN" dirty="0"/>
              <a:t> 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868863"/>
            <a:ext cx="229393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74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10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11935"/>
            <a:ext cx="80356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 一般来说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zh-CN" altLang="en-US" dirty="0">
                <a:cs typeface="宋体" charset="0"/>
              </a:rPr>
              <a:t>采样间隔越大，所得图像像素数越少</a:t>
            </a:r>
            <a:r>
              <a:rPr kumimoji="1" lang="en-US" altLang="zh-CN" dirty="0">
                <a:cs typeface="宋体" charset="0"/>
              </a:rPr>
              <a:t>,</a:t>
            </a:r>
            <a:r>
              <a:rPr kumimoji="1" lang="zh-CN" altLang="en-US" dirty="0">
                <a:cs typeface="宋体" charset="0"/>
              </a:rPr>
              <a:t>空间分辨率低</a:t>
            </a:r>
            <a:r>
              <a:rPr kumimoji="1" lang="en-US" altLang="zh-CN" dirty="0">
                <a:cs typeface="宋体" charset="0"/>
              </a:rPr>
              <a:t>,</a:t>
            </a:r>
            <a:r>
              <a:rPr kumimoji="1" lang="zh-CN" altLang="en-US" dirty="0">
                <a:cs typeface="宋体" charset="0"/>
              </a:rPr>
              <a:t>质量差，严重时出现像素呈块状的国际棋盘效应</a:t>
            </a:r>
            <a:endParaRPr kumimoji="1" lang="en-US" altLang="zh-CN" dirty="0">
              <a:cs typeface="宋体" charset="0"/>
            </a:endParaRP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zh-CN" altLang="en-US" dirty="0">
                <a:cs typeface="宋体" charset="0"/>
              </a:rPr>
              <a:t>采样间隔越小，所得图像像素数越多，空间分辨率高，图像质量好，但数据量大。</a:t>
            </a:r>
            <a:r>
              <a:rPr lang="zh-CN" altLang="en-US" dirty="0"/>
              <a:t>	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91" y="3516023"/>
            <a:ext cx="4020418" cy="26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图像数字化</a:t>
            </a:r>
            <a:endParaRPr lang="zh-CN" altLang="en-US" kern="0" dirty="0"/>
          </a:p>
        </p:txBody>
      </p:sp>
      <p:pic>
        <p:nvPicPr>
          <p:cNvPr id="8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652774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11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像素间基本关系</a:t>
            </a:r>
            <a:endParaRPr lang="en-US" altLang="zh-CN" dirty="0"/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29" y="2374232"/>
            <a:ext cx="6278451" cy="362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97949" y="1491934"/>
            <a:ext cx="552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相邻像素及距离度量</a:t>
            </a:r>
          </a:p>
        </p:txBody>
      </p:sp>
    </p:spTree>
    <p:extLst>
      <p:ext uri="{BB962C8B-B14F-4D97-AF65-F5344CB8AC3E}">
        <p14:creationId xmlns:p14="http://schemas.microsoft.com/office/powerpoint/2010/main" val="226328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12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线性系统</a:t>
            </a:r>
            <a:endParaRPr lang="zh-CN" altLang="en-US" kern="0" dirty="0"/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107" y="1550498"/>
            <a:ext cx="4889179" cy="1123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674314"/>
            <a:ext cx="488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4011969"/>
            <a:ext cx="48196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5191327"/>
            <a:ext cx="25527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66037" y="3413247"/>
            <a:ext cx="285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H(·): </a:t>
            </a:r>
            <a:r>
              <a:rPr lang="zh-CN" altLang="en-US" dirty="0"/>
              <a:t>线性系统</a:t>
            </a:r>
            <a:r>
              <a:rPr lang="en-US" altLang="zh-CN" dirty="0"/>
              <a:t>: </a:t>
            </a:r>
            <a:endParaRPr lang="zh-CN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9715" y="4700995"/>
            <a:ext cx="285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时不变系统：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17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13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单位冲击响应</a:t>
            </a:r>
            <a:endParaRPr lang="zh-CN" altLang="en-US" kern="0" dirty="0"/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866430"/>
            <a:ext cx="5483758" cy="135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756" y="4379285"/>
            <a:ext cx="2107712" cy="93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80" y="3964948"/>
            <a:ext cx="2912906" cy="196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77452" y="3780282"/>
            <a:ext cx="285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单位冲击函数：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58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14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单位冲击响应</a:t>
            </a:r>
            <a:endParaRPr lang="zh-CN" altLang="en-US" kern="0" dirty="0"/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5363" name="Picture 3" descr="C:\Users\jiang-suzie\Desktop\图片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57" y="1273629"/>
            <a:ext cx="7854044" cy="506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21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15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单位冲击响应</a:t>
            </a:r>
            <a:endParaRPr lang="zh-CN" altLang="en-US" kern="0" dirty="0"/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482240"/>
            <a:ext cx="7391400" cy="2882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4848360"/>
            <a:ext cx="7861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18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16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1604" y="1474229"/>
            <a:ext cx="8356852" cy="313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</a:pPr>
            <a:r>
              <a:rPr kumimoji="1" lang="zh-CN" altLang="en-US" sz="2400" kern="0" dirty="0">
                <a:solidFill>
                  <a:srgbClr val="000000"/>
                </a:solidFill>
                <a:cs typeface="宋体" charset="0"/>
              </a:rPr>
              <a:t>图像增强</a:t>
            </a:r>
            <a:r>
              <a:rPr kumimoji="1" lang="zh-CN" altLang="zh-CN" sz="2400" kern="0" dirty="0">
                <a:solidFill>
                  <a:srgbClr val="000000"/>
                </a:solidFill>
                <a:cs typeface="宋体" charset="0"/>
              </a:rPr>
              <a:t>：</a:t>
            </a:r>
            <a:endParaRPr kumimoji="1" lang="en-US" altLang="zh-CN" sz="24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kumimoji="1" lang="en-US" altLang="zh-CN" sz="2400" kern="0" dirty="0">
                <a:solidFill>
                  <a:srgbClr val="000000"/>
                </a:solidFill>
                <a:cs typeface="宋体" charset="0"/>
              </a:rPr>
              <a:t>  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通俗讲对图像加工，以得到对具体应用来讲，视觉效果</a:t>
            </a:r>
            <a:r>
              <a:rPr kumimoji="1" lang="zh-CN" altLang="en-US" sz="2000" kern="0" dirty="0">
                <a:solidFill>
                  <a:srgbClr val="FF0000"/>
                </a:solidFill>
                <a:cs typeface="宋体" charset="0"/>
              </a:rPr>
              <a:t>更好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的图像或者</a:t>
            </a:r>
            <a:r>
              <a:rPr kumimoji="1" lang="zh-CN" altLang="en-US" sz="2000" kern="0" dirty="0">
                <a:solidFill>
                  <a:srgbClr val="FF0000"/>
                </a:solidFill>
                <a:cs typeface="宋体" charset="0"/>
              </a:rPr>
              <a:t>更有用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的图像的技术；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zh-CN" altLang="en-US" sz="2000" kern="0" dirty="0">
              <a:solidFill>
                <a:srgbClr val="000000"/>
              </a:solidFill>
              <a:cs typeface="宋体" charset="0"/>
            </a:endParaRPr>
          </a:p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400" kern="0" dirty="0">
                <a:solidFill>
                  <a:srgbClr val="000000"/>
                </a:solidFill>
                <a:cs typeface="宋体" charset="0"/>
              </a:rPr>
              <a:t>图像增强的目的：</a:t>
            </a:r>
            <a:endParaRPr kumimoji="1" lang="en-US" altLang="zh-CN" sz="2400" kern="0" dirty="0">
              <a:solidFill>
                <a:srgbClr val="000000"/>
              </a:solidFill>
              <a:cs typeface="宋体" charset="0"/>
            </a:endParaRPr>
          </a:p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改善图像的视觉效果，提高图像的清晰度；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将图像转换成另一种更适合人或机器处理的形式。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9475" y="5126145"/>
            <a:ext cx="8578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FF0000"/>
                </a:solidFill>
              </a:rPr>
              <a:t>图像增强不增加信息，仅通过压制一部分信息，以突出另一部分信息。</a:t>
            </a:r>
          </a:p>
        </p:txBody>
      </p:sp>
    </p:spTree>
    <p:extLst>
      <p:ext uri="{BB962C8B-B14F-4D97-AF65-F5344CB8AC3E}">
        <p14:creationId xmlns:p14="http://schemas.microsoft.com/office/powerpoint/2010/main" val="128067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17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1604" y="1474229"/>
            <a:ext cx="8356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</a:pPr>
            <a:r>
              <a:rPr kumimoji="1" lang="zh-CN" altLang="en-US" sz="2400" kern="0" dirty="0">
                <a:solidFill>
                  <a:srgbClr val="000000"/>
                </a:solidFill>
                <a:cs typeface="宋体" charset="0"/>
              </a:rPr>
              <a:t>图像增强分类</a:t>
            </a:r>
            <a:r>
              <a:rPr kumimoji="1" lang="zh-CN" altLang="zh-CN" sz="2400" kern="0" dirty="0">
                <a:solidFill>
                  <a:srgbClr val="000000"/>
                </a:solidFill>
                <a:cs typeface="宋体" charset="0"/>
              </a:rPr>
              <a:t>：</a:t>
            </a:r>
            <a:endParaRPr kumimoji="1" lang="en-US" altLang="zh-CN" sz="2400" kern="0" dirty="0">
              <a:solidFill>
                <a:srgbClr val="000000"/>
              </a:solidFill>
              <a:cs typeface="宋体" charset="0"/>
            </a:endParaRPr>
          </a:p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空域法：直接对图像的像素灰度值操作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  </a:t>
            </a: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包括：图像灰度变换、直方图修正、平滑和锐化处理、彩色增强等；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频域法：在图像的变换域中，对图像的变换值进行操作，然后经过逆变换得到增强后的图像。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1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1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1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1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1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常用的方法包括低通滤波、高通滤波以及同态滤波方法等。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316807"/>
              </p:ext>
            </p:extLst>
          </p:nvPr>
        </p:nvGraphicFramePr>
        <p:xfrm>
          <a:off x="1958902" y="2507286"/>
          <a:ext cx="2262555" cy="452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" name="公式" r:id="rId4" imgW="1206500" imgH="241300" progId="Equation.3">
                  <p:embed/>
                </p:oleObj>
              </mc:Choice>
              <mc:Fallback>
                <p:oleObj name="公式" r:id="rId4" imgW="1206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8902" y="2507286"/>
                        <a:ext cx="2262555" cy="452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087128"/>
              </p:ext>
            </p:extLst>
          </p:nvPr>
        </p:nvGraphicFramePr>
        <p:xfrm>
          <a:off x="1209937" y="4731286"/>
          <a:ext cx="574357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" name="公式" r:id="rId6" imgW="3060700" imgH="444500" progId="Equation.3">
                  <p:embed/>
                </p:oleObj>
              </mc:Choice>
              <mc:Fallback>
                <p:oleObj name="公式" r:id="rId6" imgW="3060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9937" y="4731286"/>
                        <a:ext cx="5743575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281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18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1604" y="1474229"/>
            <a:ext cx="83568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</a:pPr>
            <a:r>
              <a:rPr kumimoji="1" lang="zh-CN" altLang="en-US" sz="2400" kern="0" dirty="0">
                <a:solidFill>
                  <a:srgbClr val="000000"/>
                </a:solidFill>
                <a:cs typeface="宋体" charset="0"/>
              </a:rPr>
              <a:t>灰度变换</a:t>
            </a:r>
            <a:r>
              <a:rPr kumimoji="1" lang="zh-CN" altLang="zh-CN" sz="2400" kern="0" dirty="0">
                <a:solidFill>
                  <a:srgbClr val="000000"/>
                </a:solidFill>
                <a:cs typeface="宋体" charset="0"/>
              </a:rPr>
              <a:t>：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可以调整图像的动态范围或图像的对比度，是非常有效的图像增强手段之一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线性变换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  </a:t>
            </a: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其中：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        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称为变换函数（直线）的斜率。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151629"/>
              </p:ext>
            </p:extLst>
          </p:nvPr>
        </p:nvGraphicFramePr>
        <p:xfrm>
          <a:off x="1839245" y="2699443"/>
          <a:ext cx="297973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" name="公式" r:id="rId4" imgW="1587500" imgH="241300" progId="Equation.3">
                  <p:embed/>
                </p:oleObj>
              </mc:Choice>
              <mc:Fallback>
                <p:oleObj name="公式" r:id="rId4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9245" y="2699443"/>
                        <a:ext cx="2979738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141174"/>
              </p:ext>
            </p:extLst>
          </p:nvPr>
        </p:nvGraphicFramePr>
        <p:xfrm>
          <a:off x="1304567" y="3277510"/>
          <a:ext cx="975927" cy="53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" name="公式" r:id="rId6" imgW="571500" imgH="393700" progId="Equation.3">
                  <p:embed/>
                </p:oleObj>
              </mc:Choice>
              <mc:Fallback>
                <p:oleObj name="公式" r:id="rId6" imgW="571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04567" y="3277510"/>
                        <a:ext cx="975927" cy="532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t="10899"/>
          <a:stretch/>
        </p:blipFill>
        <p:spPr>
          <a:xfrm>
            <a:off x="5097744" y="3980418"/>
            <a:ext cx="2451100" cy="189017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27735" y="5862903"/>
            <a:ext cx="63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k </a:t>
            </a:r>
            <a:r>
              <a:rPr kumimoji="1" lang="en-US" altLang="zh-CN" dirty="0"/>
              <a:t>&gt;0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019800" y="5915950"/>
            <a:ext cx="63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k </a:t>
            </a:r>
            <a:r>
              <a:rPr kumimoji="1" lang="en-US" altLang="zh-CN" dirty="0"/>
              <a:t>&lt;0</a:t>
            </a:r>
            <a:endParaRPr kumimoji="1" lang="zh-CN" altLang="en-US" dirty="0"/>
          </a:p>
        </p:txBody>
      </p:sp>
      <p:pic>
        <p:nvPicPr>
          <p:cNvPr id="2206" name="Picture 158" descr="C:\Users\jiang-suzie\Desktop\图片2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15" y="4035620"/>
            <a:ext cx="2303802" cy="16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27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19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920" y="1292068"/>
            <a:ext cx="835685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根据线性变换（</a:t>
            </a:r>
            <a:r>
              <a:rPr kumimoji="1" lang="en-US" altLang="zh-CN" sz="2000" i="1" kern="0" dirty="0" err="1">
                <a:solidFill>
                  <a:srgbClr val="000000"/>
                </a:solidFill>
                <a:cs typeface="宋体" charset="0"/>
              </a:rPr>
              <a:t>a</a:t>
            </a:r>
            <a:r>
              <a:rPr kumimoji="1" lang="en-US" altLang="zh-CN" sz="2000" kern="0" dirty="0" err="1">
                <a:solidFill>
                  <a:srgbClr val="000000"/>
                </a:solidFill>
                <a:cs typeface="宋体" charset="0"/>
              </a:rPr>
              <a:t>,</a:t>
            </a:r>
            <a:r>
              <a:rPr kumimoji="1" lang="en-US" altLang="zh-CN" sz="2000" i="1" kern="0" dirty="0" err="1">
                <a:solidFill>
                  <a:srgbClr val="000000"/>
                </a:solidFill>
                <a:cs typeface="宋体" charset="0"/>
              </a:rPr>
              <a:t>b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）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(</a:t>
            </a:r>
            <a:r>
              <a:rPr kumimoji="1" lang="en-US" altLang="zh-CN" sz="2000" i="1" kern="0" dirty="0" err="1">
                <a:solidFill>
                  <a:srgbClr val="000000"/>
                </a:solidFill>
                <a:cs typeface="宋体" charset="0"/>
              </a:rPr>
              <a:t>c</a:t>
            </a:r>
            <a:r>
              <a:rPr kumimoji="1" lang="en-US" altLang="zh-CN" sz="2000" kern="0" dirty="0" err="1">
                <a:solidFill>
                  <a:srgbClr val="000000"/>
                </a:solidFill>
                <a:cs typeface="宋体" charset="0"/>
              </a:rPr>
              <a:t>,</a:t>
            </a:r>
            <a:r>
              <a:rPr kumimoji="1" lang="en-US" altLang="zh-CN" sz="2000" i="1" kern="0" dirty="0" err="1">
                <a:solidFill>
                  <a:srgbClr val="000000"/>
                </a:solidFill>
                <a:cs typeface="宋体" charset="0"/>
              </a:rPr>
              <a:t>d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)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的取值大小有：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1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1257300" lvl="2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当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 </a:t>
            </a:r>
            <a:r>
              <a:rPr kumimoji="1" lang="en-US" altLang="zh-CN" sz="2000" i="1" kern="0" dirty="0">
                <a:solidFill>
                  <a:srgbClr val="000000"/>
                </a:solidFill>
                <a:cs typeface="宋体" charset="0"/>
              </a:rPr>
              <a:t>k 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&gt;1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则结果会使图像的动态取值范围展宽，这样可以改善曝光不足的问题或充分利用图像显示设备的动态范围；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2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1257300" lvl="2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若</a:t>
            </a:r>
            <a:r>
              <a:rPr kumimoji="1" lang="en-US" altLang="zh-CN" sz="2000" i="1" kern="0" dirty="0">
                <a:solidFill>
                  <a:srgbClr val="000000"/>
                </a:solidFill>
                <a:cs typeface="宋体" charset="0"/>
              </a:rPr>
              <a:t>k 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=1,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则变换后灰度动态范围不变；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2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1257300" lvl="2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若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0&lt;</a:t>
            </a:r>
            <a:r>
              <a:rPr kumimoji="1" lang="en-US" altLang="zh-CN" sz="2000" i="1" kern="0" dirty="0">
                <a:solidFill>
                  <a:srgbClr val="000000"/>
                </a:solidFill>
                <a:cs typeface="宋体" charset="0"/>
              </a:rPr>
              <a:t>k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&lt;1,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则变换后图像的灰度动态范围会变小。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2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1257300" lvl="2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反转或取反：若</a:t>
            </a:r>
            <a:r>
              <a:rPr kumimoji="1" lang="en-US" altLang="zh-CN" sz="2000" i="1" kern="0" dirty="0">
                <a:solidFill>
                  <a:srgbClr val="000000"/>
                </a:solidFill>
                <a:cs typeface="宋体" charset="0"/>
              </a:rPr>
              <a:t>k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&lt;0,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即对于</a:t>
            </a:r>
            <a:r>
              <a:rPr kumimoji="1" lang="en-US" altLang="zh-CN" sz="2000" i="1" kern="0" dirty="0">
                <a:solidFill>
                  <a:srgbClr val="000000"/>
                </a:solidFill>
                <a:cs typeface="宋体" charset="0"/>
              </a:rPr>
              <a:t>b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&gt;</a:t>
            </a:r>
            <a:r>
              <a:rPr kumimoji="1" lang="en-US" altLang="zh-CN" sz="2000" i="1" kern="0" dirty="0">
                <a:solidFill>
                  <a:srgbClr val="000000"/>
                </a:solidFill>
                <a:cs typeface="宋体" charset="0"/>
              </a:rPr>
              <a:t>a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,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有</a:t>
            </a:r>
            <a:r>
              <a:rPr kumimoji="1" lang="en-US" altLang="zh-CN" sz="2000" i="1" kern="0" dirty="0">
                <a:solidFill>
                  <a:srgbClr val="000000"/>
                </a:solidFill>
                <a:cs typeface="宋体" charset="0"/>
              </a:rPr>
              <a:t>d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&gt;</a:t>
            </a:r>
            <a:r>
              <a:rPr kumimoji="1" lang="en-US" altLang="zh-CN" sz="2000" i="1" kern="0" dirty="0">
                <a:solidFill>
                  <a:srgbClr val="000000"/>
                </a:solidFill>
                <a:cs typeface="宋体" charset="0"/>
              </a:rPr>
              <a:t>c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则变换后图像的灰度值会反转，即原亮的会变暗，原来暗的会变亮。在</a:t>
            </a:r>
            <a:r>
              <a:rPr kumimoji="1" lang="en-US" altLang="zh-CN" sz="2000" i="1" kern="0" dirty="0">
                <a:solidFill>
                  <a:srgbClr val="000000"/>
                </a:solidFill>
                <a:cs typeface="宋体" charset="0"/>
              </a:rPr>
              <a:t>k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＝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-1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时，则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       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为</a:t>
            </a: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        </a:t>
            </a: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取反。</a:t>
            </a:r>
            <a:endParaRPr kumimoji="1" lang="en-US" altLang="zh-CN" sz="2000" i="1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  </a:t>
            </a: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348108"/>
              </p:ext>
            </p:extLst>
          </p:nvPr>
        </p:nvGraphicFramePr>
        <p:xfrm>
          <a:off x="2440072" y="5149390"/>
          <a:ext cx="809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2" name="公式" r:id="rId4" imgW="431800" imgH="203200" progId="Equation.3">
                  <p:embed/>
                </p:oleObj>
              </mc:Choice>
              <mc:Fallback>
                <p:oleObj name="公式" r:id="rId4" imgW="431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0072" y="5149390"/>
                        <a:ext cx="8096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741116"/>
              </p:ext>
            </p:extLst>
          </p:nvPr>
        </p:nvGraphicFramePr>
        <p:xfrm>
          <a:off x="3781425" y="5165725"/>
          <a:ext cx="857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" name="公式" r:id="rId6" imgW="457200" imgH="203200" progId="Equation.3">
                  <p:embed/>
                </p:oleObj>
              </mc:Choice>
              <mc:Fallback>
                <p:oleObj name="公式" r:id="rId6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81425" y="5165725"/>
                        <a:ext cx="8572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91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人眼的构造与机理要点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38655"/>
            <a:ext cx="5069602" cy="4994722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1400" dirty="0"/>
          </a:p>
          <a:p>
            <a:r>
              <a:rPr lang="zh-CN" altLang="en-US" sz="1800" dirty="0"/>
              <a:t>人眼的构造与机理要点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         人眼的机理与照相机类似：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）瞳孔：透明的角膜后是不透明的虹膜，虹膜中间的圆孔称为瞳孔，，其直径可调节，控制进入人眼内之光通量</a:t>
            </a:r>
            <a:r>
              <a:rPr lang="en-US" altLang="zh-CN" sz="1800" dirty="0"/>
              <a:t>(</a:t>
            </a:r>
            <a:r>
              <a:rPr lang="zh-CN" altLang="en-US" sz="1800" dirty="0"/>
              <a:t>照相机光圈作用</a:t>
            </a:r>
            <a:r>
              <a:rPr lang="en-US" altLang="zh-CN" sz="1800" dirty="0"/>
              <a:t>)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）晶状体：瞳孔后是一扁球形弹性透明体，其曲率可调节，以改变焦距，使不同距离的图在视网膜上成象</a:t>
            </a:r>
            <a:r>
              <a:rPr lang="en-US" altLang="zh-CN" sz="1800" dirty="0"/>
              <a:t>(</a:t>
            </a:r>
            <a:r>
              <a:rPr lang="zh-CN" altLang="en-US" sz="1800" dirty="0"/>
              <a:t>照相机透镜作用</a:t>
            </a:r>
            <a:r>
              <a:rPr lang="en-US" altLang="zh-CN" sz="1800" dirty="0"/>
              <a:t>)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）视细胞：视网膜上集中了大量视细胞，分为两类：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6403-0CBF-E24B-A743-9357E28E2492}" type="slidenum">
              <a:rPr lang="fr-FR" altLang="zh-CN" smtClean="0">
                <a:solidFill>
                  <a:srgbClr val="000000"/>
                </a:solidFill>
              </a:rPr>
              <a:pPr/>
              <a:t>2</a:t>
            </a:fld>
            <a:endParaRPr lang="fr-FR" altLang="zh-CN">
              <a:solidFill>
                <a:srgbClr val="000000"/>
              </a:solidFill>
            </a:endParaRPr>
          </a:p>
        </p:txBody>
      </p:sp>
      <p:pic>
        <p:nvPicPr>
          <p:cNvPr id="7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34818" name="Picture 2" descr="http://wwww.ahtvu.ah.cn/jxc1/zhykch/5169/jxfd(xia)4.files/image0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278" y="2045100"/>
            <a:ext cx="3268721" cy="20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819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20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83" y="1031114"/>
            <a:ext cx="2380203" cy="2246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98" y="1031114"/>
            <a:ext cx="2380202" cy="224621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309" y="3457922"/>
            <a:ext cx="2402883" cy="18484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998" y="3457922"/>
            <a:ext cx="2402883" cy="18484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4921" y="5453550"/>
            <a:ext cx="864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zh-CN" dirty="0">
                <a:solidFill>
                  <a:srgbClr val="FF0000"/>
                </a:solidFill>
              </a:rPr>
              <a:t>在曝光不足或过度的情况下，图像灰度可能会局限在一个很小的范围内。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zh-CN" dirty="0">
                <a:solidFill>
                  <a:srgbClr val="FF0000"/>
                </a:solidFill>
              </a:rPr>
              <a:t>这时在显示器上看到的将是一个模糊不清、似乎没有灰度层次的图像。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Wingdings" charset="2"/>
              <a:buChar char="n"/>
            </a:pPr>
            <a:r>
              <a:rPr lang="zh-CN" altLang="zh-CN" dirty="0">
                <a:solidFill>
                  <a:srgbClr val="FF0000"/>
                </a:solidFill>
              </a:rPr>
              <a:t>采用线性变换对图像每一个像素灰度作线性拉伸，可有效地改善图像视觉效果。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42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21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248" y="981075"/>
            <a:ext cx="80614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分段线性变换：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1257300" lvl="2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扩展感兴趣的区域，牺牲其他：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1257300" lvl="2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2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2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2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2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marL="1257300" lvl="2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扩展感兴趣的区域，为了保留其他区域的灰度层次，也可以对其采取其他的压缩方法，即有扩有压。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kumimoji="1" lang="en-US" altLang="zh-CN" sz="2000" kern="0" dirty="0">
                <a:solidFill>
                  <a:srgbClr val="000000"/>
                </a:solidFill>
                <a:cs typeface="宋体" charset="0"/>
              </a:rPr>
              <a:t>  </a:t>
            </a:r>
          </a:p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352763"/>
              </p:ext>
            </p:extLst>
          </p:nvPr>
        </p:nvGraphicFramePr>
        <p:xfrm>
          <a:off x="1537839" y="1848463"/>
          <a:ext cx="5810248" cy="1587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" name="公式" r:id="rId4" imgW="3568700" imgH="990600" progId="Equation.3">
                  <p:embed/>
                </p:oleObj>
              </mc:Choice>
              <mc:Fallback>
                <p:oleObj name="公式" r:id="rId4" imgW="35687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7839" y="1848463"/>
                        <a:ext cx="5810248" cy="1587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120654"/>
              </p:ext>
            </p:extLst>
          </p:nvPr>
        </p:nvGraphicFramePr>
        <p:xfrm>
          <a:off x="1573465" y="4181148"/>
          <a:ext cx="6454996" cy="2200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" name="公式" r:id="rId6" imgW="4241800" imgH="1346200" progId="Equation.3">
                  <p:embed/>
                </p:oleObj>
              </mc:Choice>
              <mc:Fallback>
                <p:oleObj name="公式" r:id="rId6" imgW="4241800" imgH="1346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3465" y="4181148"/>
                        <a:ext cx="6454996" cy="2200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2088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22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249" y="981075"/>
            <a:ext cx="7341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分段线性变换：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70" y="2158076"/>
            <a:ext cx="2832100" cy="2275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0" y="2158075"/>
            <a:ext cx="2832100" cy="2275951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1304039" y="4706193"/>
            <a:ext cx="6752707" cy="918558"/>
            <a:chOff x="1905059" y="4706193"/>
            <a:chExt cx="6752707" cy="918558"/>
          </a:xfrm>
        </p:grpSpPr>
        <p:sp>
          <p:nvSpPr>
            <p:cNvPr id="13" name="文本框 12"/>
            <p:cNvSpPr txBox="1"/>
            <p:nvPr/>
          </p:nvSpPr>
          <p:spPr>
            <a:xfrm>
              <a:off x="1905059" y="4706193"/>
              <a:ext cx="3070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(a) </a:t>
              </a:r>
              <a:r>
                <a:rPr kumimoji="1" lang="zh-CN" altLang="en-US" dirty="0"/>
                <a:t>扩展感兴趣的，牺牲其他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13055" y="4706193"/>
              <a:ext cx="3044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(b) </a:t>
              </a:r>
              <a:r>
                <a:rPr kumimoji="1" lang="zh-CN" altLang="en-US" dirty="0"/>
                <a:t>扩展感兴趣的，压缩其他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91042" y="5255419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图灰度分段线性变换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93822" y="5758099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通过细心调整折线拐点的位置及控制分段直线的斜率，可对任一灰度区间进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行拉伸或压缩。</a:t>
            </a:r>
          </a:p>
        </p:txBody>
      </p:sp>
    </p:spTree>
    <p:extLst>
      <p:ext uri="{BB962C8B-B14F-4D97-AF65-F5344CB8AC3E}">
        <p14:creationId xmlns:p14="http://schemas.microsoft.com/office/powerpoint/2010/main" val="1464787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23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249" y="867675"/>
            <a:ext cx="7341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分段线性变换：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4659" y="5522673"/>
            <a:ext cx="156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(a) </a:t>
            </a:r>
            <a:r>
              <a:rPr kumimoji="1" lang="zh-CN" altLang="en-US" dirty="0"/>
              <a:t>原图像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483381" y="5522673"/>
            <a:ext cx="47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(b)</a:t>
            </a:r>
            <a:r>
              <a:rPr kumimoji="1" lang="zh-CN" altLang="en-US" dirty="0"/>
              <a:t>扩展动态范围</a:t>
            </a:r>
            <a:r>
              <a:rPr kumimoji="1" lang="en-US" altLang="zh-CN" dirty="0"/>
              <a:t> (c) </a:t>
            </a:r>
            <a:r>
              <a:rPr kumimoji="1" lang="zh-CN" altLang="en-US" dirty="0"/>
              <a:t>图像取反</a:t>
            </a:r>
            <a:r>
              <a:rPr kumimoji="1" lang="en-US" altLang="zh-CN" dirty="0"/>
              <a:t> (d) </a:t>
            </a:r>
            <a:r>
              <a:rPr kumimoji="1" lang="zh-CN" altLang="en-US" dirty="0"/>
              <a:t>有扩有压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936889" y="601519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图例：图像灰度的线性变换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54" y="1279786"/>
            <a:ext cx="2247900" cy="1816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70" y="1279786"/>
            <a:ext cx="2273300" cy="1790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434" y="3399129"/>
            <a:ext cx="2247900" cy="1816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370" y="3399129"/>
            <a:ext cx="2273300" cy="18034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630796" y="2993824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(a)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170862" y="2993826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(b)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619456" y="5159806"/>
            <a:ext cx="45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(c)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329630" y="5125786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(d)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901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24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249" y="867675"/>
            <a:ext cx="734142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非线性灰度变换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lvl="1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r>
              <a:rPr lang="en-US" altLang="zh-CN" dirty="0"/>
              <a:t>        </a:t>
            </a:r>
            <a:r>
              <a:rPr lang="zh-CN" altLang="zh-CN" dirty="0"/>
              <a:t>当用某些非线性函数如对数函数、指数函数等，作为映射函数时，可实现图像灰度的非线性变换。</a:t>
            </a:r>
            <a:endParaRPr lang="en-US" altLang="zh-CN" dirty="0"/>
          </a:p>
          <a:p>
            <a:endParaRPr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b="1" dirty="0"/>
              <a:t>对数变换</a:t>
            </a:r>
            <a:endParaRPr lang="en-US" altLang="zh-CN" sz="2000" b="1" dirty="0"/>
          </a:p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29599"/>
              </p:ext>
            </p:extLst>
          </p:nvPr>
        </p:nvGraphicFramePr>
        <p:xfrm>
          <a:off x="1647825" y="2892425"/>
          <a:ext cx="297656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5" name="公式" r:id="rId4" imgW="1587500" imgH="241300" progId="Equation.3">
                  <p:embed/>
                </p:oleObj>
              </mc:Choice>
              <mc:Fallback>
                <p:oleObj name="公式" r:id="rId4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7825" y="2892425"/>
                        <a:ext cx="2976563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9116"/>
              </p:ext>
            </p:extLst>
          </p:nvPr>
        </p:nvGraphicFramePr>
        <p:xfrm>
          <a:off x="1162366" y="3503343"/>
          <a:ext cx="2619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6" name="公式" r:id="rId6" imgW="139700" imgH="177800" progId="Equation.3">
                  <p:embed/>
                </p:oleObj>
              </mc:Choice>
              <mc:Fallback>
                <p:oleObj name="公式" r:id="rId6" imgW="139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2366" y="3503343"/>
                        <a:ext cx="261938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453155" y="3480253"/>
            <a:ext cx="493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是为了调整曲线的位置和形状而引入的参数。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366" y="4331854"/>
            <a:ext cx="1739900" cy="14732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174529" y="4858633"/>
            <a:ext cx="583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/>
              <a:t>可</a:t>
            </a:r>
            <a:r>
              <a:rPr lang="zh-CN" altLang="zh-CN" dirty="0"/>
              <a:t>对图像的低灰度区较大的拉伸而对高灰度区压缩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zh-CN" dirty="0"/>
              <a:t>采用这种变换</a:t>
            </a:r>
            <a:r>
              <a:rPr lang="en-US" altLang="zh-CN" dirty="0"/>
              <a:t>,</a:t>
            </a:r>
            <a:r>
              <a:rPr lang="zh-CN" altLang="zh-CN" dirty="0"/>
              <a:t>使图像灰度分布与人的视觉特性相匹配。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761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25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249" y="867675"/>
            <a:ext cx="7341422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非线性灰度变换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b="1" dirty="0"/>
              <a:t>对数变换</a:t>
            </a:r>
            <a:endParaRPr lang="en-US" altLang="zh-CN" sz="2000" b="1" dirty="0"/>
          </a:p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119909" y="2277292"/>
            <a:ext cx="6681762" cy="2029163"/>
            <a:chOff x="1358900" y="2432627"/>
            <a:chExt cx="6064250" cy="16002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8900" y="2445327"/>
              <a:ext cx="1765300" cy="15875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4791" y="2445327"/>
              <a:ext cx="1752600" cy="1524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3250" y="2432627"/>
              <a:ext cx="1739900" cy="1536700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1200730" y="454897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(a)</a:t>
            </a:r>
            <a:r>
              <a:rPr kumimoji="1" lang="zh-CN" altLang="en-US" dirty="0"/>
              <a:t>原图像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67367" y="4549035"/>
            <a:ext cx="23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）图像的傅立叶谱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959440" y="454897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(c) </a:t>
            </a:r>
            <a:r>
              <a:rPr kumimoji="1" lang="zh-CN" altLang="en-US" dirty="0"/>
              <a:t>图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的对数变换效果</a:t>
            </a:r>
          </a:p>
        </p:txBody>
      </p:sp>
    </p:spTree>
    <p:extLst>
      <p:ext uri="{BB962C8B-B14F-4D97-AF65-F5344CB8AC3E}">
        <p14:creationId xmlns:p14="http://schemas.microsoft.com/office/powerpoint/2010/main" val="2467664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26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249" y="867675"/>
            <a:ext cx="7341422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非线性灰度变换</a:t>
            </a: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endParaRPr lang="en-US" altLang="zh-CN" dirty="0"/>
          </a:p>
          <a:p>
            <a:pPr lvl="1"/>
            <a:r>
              <a:rPr lang="en-US" altLang="zh-CN" sz="2000" b="1" dirty="0"/>
              <a:t>2.</a:t>
            </a:r>
            <a:r>
              <a:rPr lang="zh-CN" altLang="en-US" sz="2000" b="1" dirty="0"/>
              <a:t>指数变换</a:t>
            </a:r>
            <a:endParaRPr lang="en-US" altLang="zh-CN" sz="2000" b="1" dirty="0"/>
          </a:p>
          <a:p>
            <a:pPr marL="800100" lvl="1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endParaRPr kumimoji="1" lang="en-US" altLang="zh-CN" sz="2000" kern="0" dirty="0">
              <a:solidFill>
                <a:srgbClr val="000000"/>
              </a:solidFill>
              <a:cs typeface="宋体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290861"/>
              </p:ext>
            </p:extLst>
          </p:nvPr>
        </p:nvGraphicFramePr>
        <p:xfrm>
          <a:off x="1778000" y="2087873"/>
          <a:ext cx="26908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5" name="公式" r:id="rId4" imgW="1435100" imgH="279400" progId="Equation.3">
                  <p:embed/>
                </p:oleObj>
              </mc:Choice>
              <mc:Fallback>
                <p:oleObj name="公式" r:id="rId4" imgW="1435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8000" y="2087873"/>
                        <a:ext cx="2690813" cy="52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 22"/>
          <p:cNvGrpSpPr/>
          <p:nvPr/>
        </p:nvGrpSpPr>
        <p:grpSpPr>
          <a:xfrm>
            <a:off x="912102" y="2574670"/>
            <a:ext cx="7917552" cy="1200329"/>
            <a:chOff x="1200727" y="3429000"/>
            <a:chExt cx="7917552" cy="1200329"/>
          </a:xfrm>
        </p:grpSpPr>
        <p:sp>
          <p:nvSpPr>
            <p:cNvPr id="14" name="文本框 13"/>
            <p:cNvSpPr txBox="1"/>
            <p:nvPr/>
          </p:nvSpPr>
          <p:spPr>
            <a:xfrm>
              <a:off x="1200727" y="3429000"/>
              <a:ext cx="791755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 </a:t>
              </a:r>
            </a:p>
            <a:p>
              <a:r>
                <a:rPr lang="zh-CN" altLang="zh-CN" dirty="0"/>
                <a:t>这里参数</a:t>
              </a:r>
              <a:r>
                <a:rPr lang="en-US" altLang="zh-CN" dirty="0"/>
                <a:t>       </a:t>
              </a:r>
              <a:r>
                <a:rPr lang="zh-CN" altLang="zh-CN" dirty="0"/>
                <a:t>用来调整曲线的位置和形状。这种变换能对图像的高灰度区</a:t>
              </a:r>
              <a:endParaRPr lang="en-US" altLang="zh-CN" dirty="0"/>
            </a:p>
            <a:p>
              <a:r>
                <a:rPr lang="zh-CN" altLang="zh-CN" dirty="0"/>
                <a:t>给予较大的拉伸。</a:t>
              </a:r>
              <a:endParaRPr lang="en-US" altLang="zh-CN" dirty="0"/>
            </a:p>
            <a:p>
              <a:endParaRPr kumimoji="1" lang="zh-CN" altLang="en-US" dirty="0"/>
            </a:p>
          </p:txBody>
        </p:sp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3597123"/>
                </p:ext>
              </p:extLst>
            </p:nvPr>
          </p:nvGraphicFramePr>
          <p:xfrm>
            <a:off x="2257281" y="3701329"/>
            <a:ext cx="214312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76" name="公式" r:id="rId6" imgW="114300" imgH="139700" progId="Equation.3">
                    <p:embed/>
                  </p:oleObj>
                </mc:Choice>
                <mc:Fallback>
                  <p:oleObj name="公式" r:id="rId6" imgW="1143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57281" y="3701329"/>
                          <a:ext cx="214312" cy="2619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2921698"/>
                </p:ext>
              </p:extLst>
            </p:nvPr>
          </p:nvGraphicFramePr>
          <p:xfrm>
            <a:off x="2629242" y="3678238"/>
            <a:ext cx="214313" cy="309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77" name="公式" r:id="rId8" imgW="114300" imgH="165100" progId="Equation.3">
                    <p:embed/>
                  </p:oleObj>
                </mc:Choice>
                <mc:Fallback>
                  <p:oleObj name="公式" r:id="rId8" imgW="1143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629242" y="3678238"/>
                          <a:ext cx="214313" cy="309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1239" y="1235823"/>
            <a:ext cx="1926215" cy="16309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817" y="3491366"/>
            <a:ext cx="7633035" cy="252232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535559" y="602673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(a)</a:t>
            </a:r>
            <a:r>
              <a:rPr kumimoji="1" lang="zh-CN" altLang="en-US" dirty="0"/>
              <a:t>原图像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3975510" y="6013694"/>
            <a:ext cx="1243136" cy="369332"/>
            <a:chOff x="3975510" y="6013694"/>
            <a:chExt cx="1243136" cy="369332"/>
          </a:xfrm>
        </p:grpSpPr>
        <p:sp>
          <p:nvSpPr>
            <p:cNvPr id="27" name="文本框 26"/>
            <p:cNvSpPr txBox="1"/>
            <p:nvPr/>
          </p:nvSpPr>
          <p:spPr>
            <a:xfrm>
              <a:off x="3975510" y="6013694"/>
              <a:ext cx="1243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(b)     =0.7</a:t>
              </a:r>
              <a:endParaRPr kumimoji="1" lang="zh-CN" altLang="en-US" dirty="0"/>
            </a:p>
          </p:txBody>
        </p:sp>
        <p:graphicFrame>
          <p:nvGraphicFramePr>
            <p:cNvPr id="29" name="对象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638669"/>
                </p:ext>
              </p:extLst>
            </p:nvPr>
          </p:nvGraphicFramePr>
          <p:xfrm>
            <a:off x="4361656" y="6026735"/>
            <a:ext cx="214313" cy="309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78" name="公式" r:id="rId12" imgW="114300" imgH="165100" progId="Equation.3">
                    <p:embed/>
                  </p:oleObj>
                </mc:Choice>
                <mc:Fallback>
                  <p:oleObj name="公式" r:id="rId12" imgW="1143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361656" y="6026735"/>
                          <a:ext cx="214313" cy="309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组 31"/>
          <p:cNvGrpSpPr/>
          <p:nvPr/>
        </p:nvGrpSpPr>
        <p:grpSpPr>
          <a:xfrm>
            <a:off x="6728630" y="6026735"/>
            <a:ext cx="1793069" cy="369332"/>
            <a:chOff x="6728630" y="6026735"/>
            <a:chExt cx="1793069" cy="369332"/>
          </a:xfrm>
        </p:grpSpPr>
        <p:sp>
          <p:nvSpPr>
            <p:cNvPr id="28" name="文本框 27"/>
            <p:cNvSpPr txBox="1"/>
            <p:nvPr/>
          </p:nvSpPr>
          <p:spPr>
            <a:xfrm>
              <a:off x="6728630" y="6026735"/>
              <a:ext cx="1793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(c)     =1.7</a:t>
              </a:r>
              <a:endParaRPr kumimoji="1" lang="zh-CN" altLang="en-US" dirty="0"/>
            </a:p>
          </p:txBody>
        </p:sp>
        <p:graphicFrame>
          <p:nvGraphicFramePr>
            <p:cNvPr id="30" name="对象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2071894"/>
                </p:ext>
              </p:extLst>
            </p:nvPr>
          </p:nvGraphicFramePr>
          <p:xfrm>
            <a:off x="7120297" y="6073463"/>
            <a:ext cx="214313" cy="309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79" name="公式" r:id="rId13" imgW="114300" imgH="165100" progId="Equation.3">
                    <p:embed/>
                  </p:oleObj>
                </mc:Choice>
                <mc:Fallback>
                  <p:oleObj name="公式" r:id="rId13" imgW="1143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120297" y="6073463"/>
                          <a:ext cx="214313" cy="309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23353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27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249" y="867675"/>
            <a:ext cx="7341422" cy="248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zh-CN" altLang="en-US" sz="2000" dirty="0"/>
              <a:t>直方图概念</a:t>
            </a:r>
            <a:endParaRPr lang="en-US" altLang="zh-CN" sz="2000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arenBoth"/>
            </a:pPr>
            <a:r>
              <a:rPr lang="zh-CN" altLang="zh-CN" dirty="0"/>
              <a:t>灰度直方图反映的是一幅图像中各灰度级像素出现的频率。</a:t>
            </a:r>
            <a:endParaRPr lang="en-US" altLang="zh-CN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arenBoth"/>
            </a:pPr>
            <a:r>
              <a:rPr lang="zh-CN" altLang="zh-CN" dirty="0"/>
              <a:t>以灰度级为横坐标，纵坐标为灰度级的频率，绘制</a:t>
            </a:r>
            <a:r>
              <a:rPr lang="zh-CN" altLang="zh-CN" dirty="0">
                <a:solidFill>
                  <a:srgbClr val="0000FF"/>
                </a:solidFill>
              </a:rPr>
              <a:t>频率同灰度级的关系图就是灰度直方图</a:t>
            </a:r>
            <a:r>
              <a:rPr lang="zh-CN" altLang="zh-CN" dirty="0"/>
              <a:t>。</a:t>
            </a:r>
            <a:endParaRPr lang="en-US" altLang="zh-CN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arenBoth"/>
            </a:pPr>
            <a:r>
              <a:rPr lang="zh-CN" altLang="zh-CN" dirty="0"/>
              <a:t>它是图像的一个重要特征，反映了图像灰度分布的情况。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zh-CN" dirty="0"/>
              <a:t>如下图是一幅图像的灰度直方图。频率的计算式为 ：</a:t>
            </a:r>
            <a:r>
              <a:rPr lang="en-US" altLang="zh-CN" dirty="0"/>
              <a:t> </a:t>
            </a:r>
            <a:endParaRPr lang="en-US" altLang="zh-CN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397" y="4046361"/>
            <a:ext cx="860803" cy="695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132" y="3605045"/>
            <a:ext cx="2374630" cy="1532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26551" y="53752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图例：灰度图像的直方图</a:t>
            </a:r>
          </a:p>
        </p:txBody>
      </p:sp>
    </p:spTree>
    <p:extLst>
      <p:ext uri="{BB962C8B-B14F-4D97-AF65-F5344CB8AC3E}">
        <p14:creationId xmlns:p14="http://schemas.microsoft.com/office/powerpoint/2010/main" val="399435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28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249" y="867675"/>
            <a:ext cx="73414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12" y="1912665"/>
            <a:ext cx="2683678" cy="21811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05" y="1912665"/>
            <a:ext cx="2948859" cy="21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3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29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249" y="867675"/>
            <a:ext cx="73414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3210088" y="130519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彩色图像的分波段直方图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88" y="1936712"/>
            <a:ext cx="2590800" cy="203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0" y="4203395"/>
            <a:ext cx="2590800" cy="2044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203395"/>
            <a:ext cx="2590800" cy="2044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203395"/>
            <a:ext cx="2590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6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人眼的构造与机理要点</a:t>
            </a:r>
            <a:endParaRPr lang="zh-CN" altLang="en-US" kern="0" dirty="0"/>
          </a:p>
        </p:txBody>
      </p:sp>
      <p:pic>
        <p:nvPicPr>
          <p:cNvPr id="7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1402243"/>
            <a:ext cx="833907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kumimoji="1" lang="zh-CN" altLang="en-US" dirty="0">
                <a:cs typeface="宋体" charset="0"/>
              </a:rPr>
              <a:t>人眼的构造与机理要点（续）</a:t>
            </a:r>
            <a:endParaRPr kumimoji="1" lang="en-US" altLang="zh-CN" dirty="0">
              <a:cs typeface="宋体" charset="0"/>
            </a:endParaRPr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）视细胞：视网膜上集中了大量视细胞，分为两类：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锥状细胞：明视细胞，在强光下检测亮度和颜色；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杆</a:t>
            </a:r>
            <a:r>
              <a:rPr lang="en-US" altLang="zh-CN" dirty="0"/>
              <a:t>(</a:t>
            </a:r>
            <a:r>
              <a:rPr lang="zh-CN" altLang="en-US" dirty="0"/>
              <a:t>柱</a:t>
            </a:r>
            <a:r>
              <a:rPr lang="en-US" altLang="zh-CN" dirty="0"/>
              <a:t>)</a:t>
            </a:r>
            <a:r>
              <a:rPr lang="zh-CN" altLang="en-US" dirty="0"/>
              <a:t>状细胞：：暗视细胞，在弱光下检测亮度，无色彩感觉。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其中，每个锥状视细胞连接着一个视神经末梢，故分辨率高，分辨细节、颜      色；多个杆状视细胞连接着一个视神经末梢，故分辨率低，仅分辨图的轮廓。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）人眼成象过程：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3" y="4924425"/>
            <a:ext cx="8312428" cy="83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976315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30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1589" y="1162515"/>
            <a:ext cx="7341422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zh-CN" altLang="en-US" sz="2000" dirty="0"/>
              <a:t>直方图计算</a:t>
            </a:r>
            <a:r>
              <a:rPr lang="en-US" altLang="zh-CN" dirty="0"/>
              <a:t> </a:t>
            </a:r>
            <a:endParaRPr lang="en-US" altLang="zh-CN" sz="16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302062"/>
              </p:ext>
            </p:extLst>
          </p:nvPr>
        </p:nvGraphicFramePr>
        <p:xfrm>
          <a:off x="1054586" y="2109282"/>
          <a:ext cx="6960074" cy="3572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" name="文档" r:id="rId4" imgW="5346700" imgH="2628900" progId="Word.Document.12">
                  <p:embed/>
                </p:oleObj>
              </mc:Choice>
              <mc:Fallback>
                <p:oleObj name="文档" r:id="rId4" imgW="5346700" imgH="262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586" y="2109282"/>
                        <a:ext cx="6960074" cy="3572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868928" y="5726819"/>
            <a:ext cx="313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一幅</a:t>
            </a:r>
            <a:r>
              <a:rPr kumimoji="1" lang="en-US" altLang="zh-CN" dirty="0"/>
              <a:t>8</a:t>
            </a:r>
            <a:r>
              <a:rPr kumimoji="1" lang="zh-CN" altLang="en-US" dirty="0"/>
              <a:t>*</a:t>
            </a:r>
            <a:r>
              <a:rPr kumimoji="1" lang="en-US" altLang="zh-CN" dirty="0"/>
              <a:t>8</a:t>
            </a:r>
            <a:r>
              <a:rPr kumimoji="1" lang="zh-CN" altLang="en-US" dirty="0"/>
              <a:t>＝</a:t>
            </a:r>
            <a:r>
              <a:rPr kumimoji="1" lang="en-US" altLang="zh-CN" dirty="0"/>
              <a:t>64 </a:t>
            </a:r>
            <a:r>
              <a:rPr kumimoji="1" lang="zh-CN" altLang="en-US" dirty="0"/>
              <a:t>的图像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＝</a:t>
            </a:r>
            <a:r>
              <a:rPr kumimoji="1" lang="en-US" altLang="zh-CN" dirty="0"/>
              <a:t>(0,7)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30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31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341422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zh-CN" altLang="en-US" sz="2000" dirty="0"/>
              <a:t>直方图性质</a:t>
            </a:r>
            <a:endParaRPr lang="en-US" altLang="zh-CN" sz="2000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arenBoth"/>
            </a:pPr>
            <a:r>
              <a:rPr lang="zh-CN" altLang="en-US" dirty="0"/>
              <a:t>灰度直方图只能反映图像的灰度分布情况，而不能反映图像像素的位置，即丢失了像素的位置信息；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Both"/>
            </a:pPr>
            <a:endParaRPr lang="en-US" altLang="zh-CN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arenBoth"/>
            </a:pPr>
            <a:r>
              <a:rPr lang="zh-CN" altLang="en-US" dirty="0"/>
              <a:t>一幅图像对应唯一的灰度直方图，反之不成立。不同的图像可对应相同的直方图。下图给出了一个不同的图像具有相同直方图的例子；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71" y="3849660"/>
            <a:ext cx="2948306" cy="13796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836" y="3849660"/>
            <a:ext cx="3039023" cy="13796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5194" y="5681452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Both" startAt="3"/>
            </a:pPr>
            <a:r>
              <a:rPr lang="zh-CN" altLang="zh-CN" dirty="0"/>
              <a:t>一幅图像分成多个区域，多个区域的直方图之和即为原图像的直方图</a:t>
            </a:r>
            <a:r>
              <a:rPr lang="zh-CN" altLang="en-US" dirty="0"/>
              <a:t>。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849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32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34142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zh-CN" altLang="zh-CN" sz="2000" b="1" dirty="0">
                <a:cs typeface="宋体"/>
              </a:rPr>
              <a:t>直方图的应用</a:t>
            </a:r>
            <a:endParaRPr lang="en-US" altLang="zh-CN" sz="2000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arenBoth"/>
            </a:pPr>
            <a:r>
              <a:rPr lang="zh-CN" altLang="zh-CN" dirty="0"/>
              <a:t>用于判断图像量化是否恰当</a:t>
            </a:r>
            <a:r>
              <a:rPr lang="zh-CN" altLang="en-US" dirty="0"/>
              <a:t>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75194" y="5681452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Both" startAt="3"/>
            </a:pPr>
            <a:r>
              <a:rPr lang="zh-CN" altLang="zh-CN" dirty="0"/>
              <a:t>一幅图像分成多个区域，多个区域的直方图之和即为原图像的直方图</a:t>
            </a:r>
            <a:r>
              <a:rPr lang="zh-CN" altLang="en-US" dirty="0"/>
              <a:t>。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349653"/>
              </p:ext>
            </p:extLst>
          </p:nvPr>
        </p:nvGraphicFramePr>
        <p:xfrm>
          <a:off x="1148195" y="2205181"/>
          <a:ext cx="5548169" cy="1611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6" name="文档" r:id="rId4" imgW="5346700" imgH="1536700" progId="Word.Document.12">
                  <p:embed/>
                </p:oleObj>
              </mc:Choice>
              <mc:Fallback>
                <p:oleObj name="文档" r:id="rId4" imgW="5346700" imgH="153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8195" y="2205181"/>
                        <a:ext cx="5548169" cy="1611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58287" y="3902364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Both" startAt="2"/>
            </a:pPr>
            <a:r>
              <a:rPr lang="zh-CN" altLang="zh-CN" dirty="0"/>
              <a:t>用于确定图像二值化的阈值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063" y="4544291"/>
            <a:ext cx="2247900" cy="8509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9" y="4315691"/>
            <a:ext cx="2232025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34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33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341422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zh-CN" altLang="zh-CN" sz="2000" b="1" dirty="0">
                <a:cs typeface="宋体"/>
              </a:rPr>
              <a:t>直方图的应用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313298" y="167836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具有二峰性的灰度图象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19" y="2319536"/>
            <a:ext cx="2780245" cy="17453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19" y="4174220"/>
            <a:ext cx="2780245" cy="17453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099" y="2925779"/>
            <a:ext cx="2951583" cy="21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11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34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直方图与图像清晰性的关系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zh-CN" altLang="en-US" dirty="0"/>
              <a:t>直方图反映了图像的清晰程度</a:t>
            </a:r>
            <a:r>
              <a:rPr lang="en-US" altLang="zh-CN" dirty="0"/>
              <a:t>,</a:t>
            </a:r>
            <a:r>
              <a:rPr lang="zh-CN" altLang="en-US" dirty="0"/>
              <a:t>当</a:t>
            </a:r>
            <a:r>
              <a:rPr lang="zh-CN" altLang="en-US" dirty="0">
                <a:solidFill>
                  <a:srgbClr val="0000FF"/>
                </a:solidFill>
              </a:rPr>
              <a:t>直方图均匀分布时</a:t>
            </a:r>
            <a:r>
              <a:rPr lang="en-US" altLang="zh-CN" dirty="0">
                <a:solidFill>
                  <a:srgbClr val="0000FF"/>
                </a:solidFill>
              </a:rPr>
              <a:t>,</a:t>
            </a:r>
            <a:r>
              <a:rPr lang="zh-CN" altLang="en-US" dirty="0">
                <a:solidFill>
                  <a:srgbClr val="0000FF"/>
                </a:solidFill>
              </a:rPr>
              <a:t>图像最清晰。</a:t>
            </a:r>
            <a:r>
              <a:rPr lang="zh-CN" altLang="en-US" dirty="0"/>
              <a:t>由此</a:t>
            </a:r>
            <a:r>
              <a:rPr lang="en-US" altLang="zh-CN" dirty="0"/>
              <a:t>,</a:t>
            </a:r>
            <a:r>
              <a:rPr lang="zh-CN" altLang="en-US" dirty="0"/>
              <a:t>我们可以利用直方图来达到使图像清晰的目的。</a:t>
            </a:r>
            <a:endParaRPr lang="en-US" altLang="zh-CN" dirty="0"/>
          </a:p>
          <a:p>
            <a:pPr marL="742950" lvl="1" indent="-285750">
              <a:buFont typeface="Arial"/>
              <a:buChar char="•"/>
            </a:pPr>
            <a:r>
              <a:rPr lang="zh-CN" altLang="en-US" b="1" u="sng" dirty="0">
                <a:solidFill>
                  <a:srgbClr val="FF0000"/>
                </a:solidFill>
              </a:rPr>
              <a:t>直方图均衡化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直方图均衡化就是通过原始图像的灰度非线性变换</a:t>
            </a:r>
            <a:r>
              <a:rPr lang="en-US" altLang="zh-CN" dirty="0"/>
              <a:t>,</a:t>
            </a:r>
            <a:r>
              <a:rPr lang="zh-CN" altLang="en-US" dirty="0"/>
              <a:t>使其直方图变成均匀分布</a:t>
            </a:r>
            <a:r>
              <a:rPr lang="en-US" altLang="zh-CN" dirty="0"/>
              <a:t>,</a:t>
            </a:r>
            <a:r>
              <a:rPr lang="zh-CN" altLang="en-US" dirty="0"/>
              <a:t>以增加图像灰度值的动态范围</a:t>
            </a:r>
            <a:r>
              <a:rPr lang="en-US" altLang="zh-CN" dirty="0"/>
              <a:t>,</a:t>
            </a:r>
            <a:r>
              <a:rPr lang="zh-CN" altLang="en-US" dirty="0"/>
              <a:t>从而达到增强图像整体对比度</a:t>
            </a:r>
            <a:r>
              <a:rPr lang="en-US" altLang="zh-CN" dirty="0"/>
              <a:t>,</a:t>
            </a:r>
            <a:r>
              <a:rPr lang="zh-CN" altLang="en-US" dirty="0"/>
              <a:t>使图像变清晰的效果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zh-CN" u="sng" dirty="0">
                <a:solidFill>
                  <a:srgbClr val="FF0000"/>
                </a:solidFill>
              </a:rPr>
              <a:t>连续变化图像的均衡化问题</a:t>
            </a:r>
            <a:r>
              <a:rPr lang="en-US" altLang="zh-CN" u="sng" dirty="0">
                <a:solidFill>
                  <a:srgbClr val="FF0000"/>
                </a:solidFill>
              </a:rPr>
              <a:t>:</a:t>
            </a:r>
          </a:p>
          <a:p>
            <a:r>
              <a:rPr lang="en-US" altLang="zh-CN" dirty="0"/>
              <a:t>       </a:t>
            </a:r>
            <a:r>
              <a:rPr lang="zh-CN" altLang="zh-CN" dirty="0"/>
              <a:t>设</a:t>
            </a:r>
            <a:r>
              <a:rPr lang="en-US" altLang="zh-CN" dirty="0"/>
              <a:t> </a:t>
            </a:r>
            <a:r>
              <a:rPr lang="en-US" altLang="zh-CN" i="1" dirty="0"/>
              <a:t>r</a:t>
            </a:r>
            <a:r>
              <a:rPr lang="zh-CN" altLang="zh-CN" dirty="0"/>
              <a:t>和</a:t>
            </a:r>
            <a:r>
              <a:rPr lang="en-US" altLang="zh-CN" dirty="0"/>
              <a:t> </a:t>
            </a:r>
            <a:r>
              <a:rPr lang="en-US" altLang="zh-CN" i="1" dirty="0"/>
              <a:t>s</a:t>
            </a:r>
            <a:r>
              <a:rPr lang="zh-CN" altLang="zh-CN" dirty="0"/>
              <a:t>分别表示归一化了的原图像灰度和经直方图修正后的图</a:t>
            </a:r>
            <a:endParaRPr lang="en-US" altLang="zh-CN" sz="1600" dirty="0"/>
          </a:p>
          <a:p>
            <a:r>
              <a:rPr lang="zh-CN" altLang="zh-CN" dirty="0"/>
              <a:t>像灰度。即</a:t>
            </a:r>
            <a:r>
              <a:rPr lang="en-US" altLang="zh-CN" dirty="0"/>
              <a:t>:</a:t>
            </a:r>
            <a:endParaRPr lang="en-US" altLang="zh-CN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64" y="4269756"/>
            <a:ext cx="980613" cy="3268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7076" y="4570122"/>
            <a:ext cx="558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 [0,1] </a:t>
            </a:r>
            <a:r>
              <a:rPr lang="zh-CN" altLang="zh-CN" dirty="0"/>
              <a:t>区间内的任一个</a:t>
            </a:r>
            <a:r>
              <a:rPr lang="en-US" altLang="zh-CN" i="1" dirty="0"/>
              <a:t>r </a:t>
            </a:r>
            <a:r>
              <a:rPr lang="zh-CN" altLang="zh-CN" dirty="0"/>
              <a:t>值，都可产生一个</a:t>
            </a:r>
            <a:r>
              <a:rPr lang="en-US" altLang="zh-CN" dirty="0"/>
              <a:t> </a:t>
            </a:r>
            <a:r>
              <a:rPr lang="en-US" altLang="zh-CN" i="1" dirty="0"/>
              <a:t>s </a:t>
            </a:r>
            <a:r>
              <a:rPr lang="zh-CN" altLang="zh-CN" dirty="0"/>
              <a:t>值，且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724" y="4976277"/>
            <a:ext cx="1128972" cy="3763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56585" y="4921677"/>
            <a:ext cx="7206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T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dirty="0"/>
              <a:t>)</a:t>
            </a:r>
            <a:r>
              <a:rPr lang="zh-CN" altLang="zh-CN" dirty="0"/>
              <a:t> 满足下列条件：</a:t>
            </a:r>
            <a:endParaRPr lang="en-US" altLang="zh-CN" dirty="0"/>
          </a:p>
          <a:p>
            <a:r>
              <a:rPr lang="en-US" altLang="zh-CN" dirty="0"/>
              <a:t>①</a:t>
            </a:r>
            <a:r>
              <a:rPr lang="zh-CN" altLang="zh-CN" dirty="0"/>
              <a:t>在</a:t>
            </a:r>
            <a:r>
              <a:rPr lang="en-US" altLang="zh-CN" dirty="0"/>
              <a:t>0 ≤</a:t>
            </a:r>
            <a:r>
              <a:rPr lang="en-US" altLang="zh-CN" i="1" dirty="0"/>
              <a:t>r</a:t>
            </a:r>
            <a:r>
              <a:rPr lang="en-US" altLang="zh-CN" dirty="0"/>
              <a:t>≤1</a:t>
            </a:r>
            <a:r>
              <a:rPr lang="zh-CN" altLang="zh-CN" dirty="0"/>
              <a:t>内为单调递增函数，保证灰度级从黑到白的次序不变；</a:t>
            </a:r>
            <a:br>
              <a:rPr lang="en-US" altLang="zh-CN" dirty="0"/>
            </a:br>
            <a:r>
              <a:rPr lang="en-US" altLang="zh-CN" dirty="0"/>
              <a:t>②</a:t>
            </a:r>
            <a:r>
              <a:rPr lang="zh-CN" altLang="zh-CN" dirty="0"/>
              <a:t>在</a:t>
            </a:r>
            <a:r>
              <a:rPr lang="en-US" altLang="zh-CN" dirty="0"/>
              <a:t>0≤</a:t>
            </a:r>
            <a:r>
              <a:rPr lang="en-US" altLang="zh-CN" i="1" dirty="0"/>
              <a:t>r</a:t>
            </a:r>
            <a:r>
              <a:rPr lang="en-US" altLang="zh-CN" dirty="0"/>
              <a:t>≤1</a:t>
            </a:r>
            <a:r>
              <a:rPr lang="zh-CN" altLang="zh-CN" dirty="0"/>
              <a:t>内，有</a:t>
            </a:r>
            <a:r>
              <a:rPr lang="en-US" altLang="zh-CN" dirty="0"/>
              <a:t>0≤</a:t>
            </a:r>
            <a:r>
              <a:rPr lang="en-US" altLang="zh-CN" i="1" dirty="0"/>
              <a:t>T</a:t>
            </a:r>
            <a:r>
              <a:rPr lang="en-US" altLang="zh-CN" dirty="0"/>
              <a:t>(r)≤1</a:t>
            </a:r>
            <a:r>
              <a:rPr lang="zh-CN" altLang="zh-CN" dirty="0"/>
              <a:t>，确保映射后的像素灰度在允许的范围内。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952530" y="5080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326736" y="59422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同理：反变换函数为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529" y="5942280"/>
            <a:ext cx="940399" cy="32839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966761" y="5925050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反变换函数</a:t>
            </a:r>
            <a:r>
              <a:rPr lang="zh-CN" altLang="zh-CN" dirty="0"/>
              <a:t>对</a:t>
            </a:r>
            <a:r>
              <a:rPr lang="en-US" altLang="zh-CN" i="1" dirty="0"/>
              <a:t>s</a:t>
            </a:r>
            <a:r>
              <a:rPr lang="zh-CN" altLang="zh-CN" dirty="0"/>
              <a:t>同样满足上述两个条件。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795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35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742950" lvl="1" indent="-285750">
              <a:buFont typeface="Arial"/>
              <a:buChar char="•"/>
            </a:pPr>
            <a:r>
              <a:rPr lang="zh-CN" altLang="en-US" dirty="0"/>
              <a:t>直方图均衡化计算： </a:t>
            </a:r>
            <a:endParaRPr lang="en-US" altLang="zh-CN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545895"/>
              </p:ext>
            </p:extLst>
          </p:nvPr>
        </p:nvGraphicFramePr>
        <p:xfrm>
          <a:off x="1659542" y="2061519"/>
          <a:ext cx="1583592" cy="32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4" name="公式" r:id="rId4" imgW="1130300" imgH="190500" progId="Equation.3">
                  <p:embed/>
                </p:oleObj>
              </mc:Choice>
              <mc:Fallback>
                <p:oleObj name="公式" r:id="rId4" imgW="11303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9542" y="2061519"/>
                        <a:ext cx="1583592" cy="329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67860" y="1984544"/>
            <a:ext cx="5712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i</a:t>
            </a:r>
            <a:r>
              <a:rPr kumimoji="1" lang="en-US" altLang="zh-CN" dirty="0" err="1"/>
              <a:t>,</a:t>
            </a:r>
            <a:r>
              <a:rPr kumimoji="1" lang="en-US" altLang="zh-CN" i="1" dirty="0" err="1"/>
              <a:t>j</a:t>
            </a:r>
            <a:r>
              <a:rPr kumimoji="1" lang="en-US" altLang="zh-CN" dirty="0"/>
              <a:t> </a:t>
            </a:r>
            <a:r>
              <a:rPr kumimoji="1" lang="zh-CN" altLang="en-US" dirty="0"/>
              <a:t>分别为灰度均衡化前后图像的灰度级，</a:t>
            </a:r>
            <a:r>
              <a:rPr kumimoji="1" lang="en-US" altLang="zh-CN" i="1" dirty="0"/>
              <a:t>L</a:t>
            </a:r>
            <a:r>
              <a:rPr kumimoji="1" lang="zh-CN" altLang="en-US" dirty="0"/>
              <a:t>为灰度级数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08172" y="2630932"/>
            <a:ext cx="607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n</a:t>
            </a:r>
            <a:r>
              <a:rPr kumimoji="1" lang="en-US" altLang="zh-CN" i="1" baseline="-25000" dirty="0" err="1"/>
              <a:t>i</a:t>
            </a:r>
            <a:r>
              <a:rPr kumimoji="1" lang="en-US" altLang="zh-CN" baseline="-25000" dirty="0"/>
              <a:t> </a:t>
            </a:r>
            <a:r>
              <a:rPr kumimoji="1" lang="zh-CN" altLang="en-US" dirty="0"/>
              <a:t>为原</a:t>
            </a:r>
            <a:r>
              <a:rPr lang="zh-CN" altLang="en-US" dirty="0"/>
              <a:t>图像各灰度级的像素个数，</a:t>
            </a:r>
            <a:r>
              <a:rPr lang="en-US" altLang="zh-CN" i="1" dirty="0"/>
              <a:t>n</a:t>
            </a:r>
            <a:r>
              <a:rPr lang="zh-CN" altLang="en-US" dirty="0"/>
              <a:t>为原始图像像素总个数 </a:t>
            </a:r>
            <a:endParaRPr kumimoji="1" lang="zh-CN" altLang="en-US" baseline="-25000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078872"/>
              </p:ext>
            </p:extLst>
          </p:nvPr>
        </p:nvGraphicFramePr>
        <p:xfrm>
          <a:off x="2676480" y="3714691"/>
          <a:ext cx="279505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5" name="公式" r:id="rId6" imgW="1587500" imgH="457200" progId="Equation.3">
                  <p:embed/>
                </p:oleObj>
              </mc:Choice>
              <mc:Fallback>
                <p:oleObj name="公式" r:id="rId6" imgW="1587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6480" y="3714691"/>
                        <a:ext cx="2795057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179286" y="3280553"/>
            <a:ext cx="628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原始图像直方图</a:t>
            </a:r>
            <a:r>
              <a:rPr kumimoji="1" lang="en-US" altLang="zh-CN" dirty="0"/>
              <a:t>: </a:t>
            </a:r>
            <a:r>
              <a:rPr kumimoji="1" lang="en-US" altLang="zh-CN" i="1" dirty="0"/>
              <a:t>P</a:t>
            </a:r>
            <a:r>
              <a:rPr kumimoji="1" lang="en-US" altLang="zh-CN" dirty="0"/>
              <a:t>(</a:t>
            </a:r>
            <a:r>
              <a:rPr kumimoji="1" lang="en-US" altLang="zh-CN" i="1" dirty="0" err="1"/>
              <a:t>i</a:t>
            </a:r>
            <a:r>
              <a:rPr kumimoji="1" lang="en-US" altLang="zh-CN" dirty="0"/>
              <a:t>) </a:t>
            </a:r>
            <a:r>
              <a:rPr kumimoji="1" lang="zh-CN" altLang="en-US" dirty="0"/>
              <a:t>及累计直方图</a:t>
            </a:r>
            <a:r>
              <a:rPr kumimoji="1" lang="en-US" altLang="zh-CN" dirty="0"/>
              <a:t> </a:t>
            </a:r>
            <a:r>
              <a:rPr kumimoji="1" lang="en-US" altLang="zh-CN" i="1" dirty="0"/>
              <a:t>P</a:t>
            </a:r>
            <a:r>
              <a:rPr kumimoji="1" lang="en-US" altLang="zh-CN" dirty="0"/>
              <a:t>(</a:t>
            </a:r>
            <a:r>
              <a:rPr kumimoji="1" lang="en-US" altLang="zh-CN" i="1" dirty="0"/>
              <a:t>j</a:t>
            </a:r>
            <a:r>
              <a:rPr kumimoji="1" lang="en-US" altLang="zh-CN" dirty="0"/>
              <a:t>) </a:t>
            </a:r>
            <a:r>
              <a:rPr kumimoji="1" lang="zh-CN" altLang="en-US" dirty="0"/>
              <a:t>由下式计算得到：</a:t>
            </a:r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247351" y="4706193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kumimoji="1" lang="zh-CN" altLang="en-US" dirty="0"/>
              <a:t>计算变换后的灰度值并取整：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002683"/>
              </p:ext>
            </p:extLst>
          </p:nvPr>
        </p:nvGraphicFramePr>
        <p:xfrm>
          <a:off x="4686315" y="4699460"/>
          <a:ext cx="204628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6" name="公式" r:id="rId8" imgW="1460500" imgH="228600" progId="Equation.3">
                  <p:embed/>
                </p:oleObj>
              </mc:Choice>
              <mc:Fallback>
                <p:oleObj name="公式" r:id="rId8" imgW="1460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86315" y="4699460"/>
                        <a:ext cx="2046288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1236007" y="5431967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dirty="0"/>
              <a:t>确定灰度变换关系</a:t>
            </a:r>
            <a:r>
              <a:rPr lang="en-US" altLang="zh-CN" dirty="0"/>
              <a:t>,</a:t>
            </a:r>
            <a:r>
              <a:rPr lang="zh-CN" altLang="en-US" dirty="0"/>
              <a:t> 计算变换后图像的灰度直方图：</a:t>
            </a:r>
            <a:endParaRPr kumimoji="1" lang="zh-CN" altLang="en-US" dirty="0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676763"/>
              </p:ext>
            </p:extLst>
          </p:nvPr>
        </p:nvGraphicFramePr>
        <p:xfrm>
          <a:off x="6804025" y="5260975"/>
          <a:ext cx="13636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" name="公式" r:id="rId10" imgW="774700" imgH="406400" progId="Equation.3">
                  <p:embed/>
                </p:oleObj>
              </mc:Choice>
              <mc:Fallback>
                <p:oleObj name="公式" r:id="rId10" imgW="774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4025" y="5260975"/>
                        <a:ext cx="136366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487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36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742950" lvl="1" indent="-285750">
              <a:buFont typeface="Arial"/>
              <a:buChar char="•"/>
            </a:pPr>
            <a:r>
              <a:rPr lang="zh-CN" altLang="en-US" dirty="0"/>
              <a:t>直方图均衡化计算： 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1015950" y="2106548"/>
            <a:ext cx="718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3-1] </a:t>
            </a:r>
            <a:r>
              <a:rPr lang="zh-CN" altLang="en-US" dirty="0"/>
              <a:t>设有一幅大小为</a:t>
            </a:r>
            <a:r>
              <a:rPr lang="en-US" altLang="zh-CN" dirty="0"/>
              <a:t>,</a:t>
            </a:r>
            <a:r>
              <a:rPr lang="zh-CN" altLang="en-US" dirty="0"/>
              <a:t>包含灰度值是的</a:t>
            </a:r>
            <a:r>
              <a:rPr lang="en-US" altLang="zh-CN" dirty="0"/>
              <a:t>8</a:t>
            </a:r>
            <a:r>
              <a:rPr lang="zh-CN" altLang="en-US" dirty="0"/>
              <a:t>个灰度 级的数字图像</a:t>
            </a:r>
            <a:r>
              <a:rPr lang="en-US" altLang="zh-CN" dirty="0"/>
              <a:t>,</a:t>
            </a:r>
            <a:r>
              <a:rPr lang="zh-CN" altLang="en-US" dirty="0"/>
              <a:t>其各灰度级的像素个数见下表所示</a:t>
            </a:r>
            <a:r>
              <a:rPr lang="en-US" altLang="zh-CN" dirty="0"/>
              <a:t>, </a:t>
            </a:r>
            <a:r>
              <a:rPr lang="zh-CN" altLang="en-US" dirty="0"/>
              <a:t>要求对其进行直方图均衡化</a:t>
            </a:r>
            <a:r>
              <a:rPr lang="en-US" altLang="zh-CN" dirty="0"/>
              <a:t>,</a:t>
            </a:r>
            <a:r>
              <a:rPr lang="zh-CN" altLang="en-US" dirty="0"/>
              <a:t>求出灰度变换关系和变换后的直方图 </a:t>
            </a:r>
          </a:p>
        </p:txBody>
      </p:sp>
      <p:sp>
        <p:nvSpPr>
          <p:cNvPr id="3" name="矩形 2"/>
          <p:cNvSpPr/>
          <p:nvPr/>
        </p:nvSpPr>
        <p:spPr>
          <a:xfrm>
            <a:off x="2714928" y="3290501"/>
            <a:ext cx="3352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 3-1</a:t>
            </a:r>
            <a:r>
              <a:rPr lang="zh-CN" altLang="en-US" dirty="0"/>
              <a:t>图像各灰度级的像素个数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56" y="4053689"/>
            <a:ext cx="6361537" cy="137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09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37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742950" lvl="1" indent="-285750">
              <a:buFont typeface="Arial"/>
              <a:buChar char="•"/>
            </a:pPr>
            <a:r>
              <a:rPr lang="zh-CN" altLang="en-US" dirty="0"/>
              <a:t>直方图均衡化计算： 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70" y="1996738"/>
            <a:ext cx="7393443" cy="43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04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38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742950" lvl="1" indent="-285750">
              <a:buFont typeface="Arial"/>
              <a:buChar char="•"/>
            </a:pPr>
            <a:r>
              <a:rPr lang="zh-CN" altLang="en-US" dirty="0"/>
              <a:t>直方图均衡化计算： 灰度值出现归并，比原始图像平坦。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40" y="2264720"/>
            <a:ext cx="5702300" cy="3530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51474" y="5976298"/>
            <a:ext cx="609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）原始直方图</a:t>
            </a:r>
            <a:r>
              <a:rPr kumimoji="1" lang="en-US" altLang="zh-CN" dirty="0"/>
              <a:t> </a:t>
            </a:r>
            <a:r>
              <a:rPr kumimoji="1" lang="zh-CN" altLang="en-US" dirty="0"/>
              <a:t>（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）累计直方图</a:t>
            </a:r>
            <a:r>
              <a:rPr kumimoji="1" lang="en-US" altLang="zh-CN" dirty="0"/>
              <a:t> </a:t>
            </a:r>
            <a:r>
              <a:rPr kumimoji="1" lang="zh-CN" altLang="en-US" dirty="0"/>
              <a:t>（</a:t>
            </a:r>
            <a:r>
              <a:rPr kumimoji="1" lang="en-US" altLang="zh-CN" dirty="0"/>
              <a:t>c</a:t>
            </a:r>
            <a:r>
              <a:rPr kumimoji="1" lang="zh-CN" altLang="en-US" dirty="0"/>
              <a:t>）变换后的直方图</a:t>
            </a:r>
          </a:p>
        </p:txBody>
      </p:sp>
    </p:spTree>
    <p:extLst>
      <p:ext uri="{BB962C8B-B14F-4D97-AF65-F5344CB8AC3E}">
        <p14:creationId xmlns:p14="http://schemas.microsoft.com/office/powerpoint/2010/main" val="69975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39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742950" lvl="1" indent="-285750">
              <a:buFont typeface="Arial"/>
              <a:buChar char="•"/>
            </a:pPr>
            <a:r>
              <a:rPr lang="zh-CN" altLang="en-US" dirty="0"/>
              <a:t>直方图均衡化示例： 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673"/>
          <a:stretch/>
        </p:blipFill>
        <p:spPr>
          <a:xfrm>
            <a:off x="1258696" y="1951380"/>
            <a:ext cx="5952781" cy="437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51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718177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zh-CN" altLang="en-US" dirty="0"/>
              <a:t>图像数字化是将一幅画面转化成计算机能处理的形式</a:t>
            </a:r>
            <a:r>
              <a:rPr lang="en-US" dirty="0"/>
              <a:t>——</a:t>
            </a:r>
            <a:r>
              <a:rPr lang="zh-CN" altLang="en-US" dirty="0"/>
              <a:t>数字图像的过程。</a:t>
            </a:r>
            <a:endParaRPr lang="en-US" dirty="0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图像数字化</a:t>
            </a:r>
            <a:br>
              <a:rPr lang="en-US" altLang="zh-CN" kern="0" dirty="0"/>
            </a:br>
            <a:endParaRPr lang="zh-CN" altLang="en-US" kern="0" dirty="0"/>
          </a:p>
        </p:txBody>
      </p:sp>
      <p:pic>
        <p:nvPicPr>
          <p:cNvPr id="14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0" y="2400735"/>
            <a:ext cx="7234348" cy="2609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73456" y="513781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模拟图像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30435" y="513781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数字图像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76439" y="513781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正方形点阵</a:t>
            </a:r>
            <a:endParaRPr 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9269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40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742950" lvl="1" indent="-285750">
              <a:buFont typeface="Arial"/>
              <a:buChar char="•"/>
            </a:pPr>
            <a:r>
              <a:rPr lang="zh-CN" altLang="en-US" dirty="0"/>
              <a:t>研讨参考论文： 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31" y="2201231"/>
            <a:ext cx="7506840" cy="34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46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41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Font typeface="Arial"/>
              <a:buChar char="•"/>
            </a:pPr>
            <a:r>
              <a:rPr lang="zh-CN" altLang="en-US" sz="2000" dirty="0"/>
              <a:t>直方图规定化</a:t>
            </a:r>
            <a:r>
              <a:rPr lang="en-US" altLang="zh-CN" sz="2000" dirty="0"/>
              <a:t>(</a:t>
            </a:r>
            <a:r>
              <a:rPr lang="zh-CN" altLang="en-US" sz="2000" dirty="0"/>
              <a:t>匹配</a:t>
            </a:r>
            <a:r>
              <a:rPr lang="en-US" altLang="zh-CN" sz="2000" dirty="0"/>
              <a:t>) </a:t>
            </a:r>
            <a:r>
              <a:rPr lang="zh-CN" altLang="en-US" dirty="0"/>
              <a:t>直方图均衡化能自动增强整个图像对比度</a:t>
            </a:r>
            <a:r>
              <a:rPr lang="en-US" altLang="zh-CN" dirty="0"/>
              <a:t>,</a:t>
            </a:r>
            <a:r>
              <a:rPr lang="zh-CN" altLang="en-US" dirty="0"/>
              <a:t>结果得到全局均匀化直方图</a:t>
            </a:r>
            <a:r>
              <a:rPr lang="en-US" altLang="zh-CN" dirty="0"/>
              <a:t>, </a:t>
            </a:r>
            <a:r>
              <a:rPr lang="zh-CN" altLang="en-US" dirty="0"/>
              <a:t>但实际应用中有时要求突出感兴趣灰度范围</a:t>
            </a:r>
            <a:r>
              <a:rPr lang="en-US" altLang="zh-CN" dirty="0"/>
              <a:t>,</a:t>
            </a:r>
            <a:r>
              <a:rPr lang="zh-CN" altLang="en-US" dirty="0"/>
              <a:t>即修正直方图 使其具有要求的形式：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71" y="2660058"/>
            <a:ext cx="5753100" cy="3035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51" y="5763398"/>
            <a:ext cx="8051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05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42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marL="342900" indent="-342900">
              <a:buFont typeface="Arial"/>
              <a:buChar char="•"/>
            </a:pPr>
            <a:r>
              <a:rPr lang="zh-CN" altLang="en-US" sz="2000" dirty="0"/>
              <a:t>直方图规定化</a:t>
            </a:r>
            <a:r>
              <a:rPr lang="en-US" altLang="zh-CN" sz="2000" dirty="0"/>
              <a:t>(</a:t>
            </a:r>
            <a:r>
              <a:rPr lang="zh-CN" altLang="en-US" sz="2000" dirty="0"/>
              <a:t>匹配</a:t>
            </a:r>
            <a:r>
              <a:rPr lang="en-US" altLang="zh-CN" sz="2000" dirty="0"/>
              <a:t>) </a:t>
            </a:r>
            <a:r>
              <a:rPr lang="zh-CN" altLang="en-US" sz="2000" dirty="0"/>
              <a:t>计算过程</a:t>
            </a:r>
            <a:r>
              <a:rPr lang="zh-CN" altLang="en-US" dirty="0"/>
              <a:t>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67959" y="1757741"/>
            <a:ext cx="507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）对原直方图均衡化，即求其累计直方图</a:t>
            </a:r>
            <a:r>
              <a:rPr kumimoji="1" lang="en-US" altLang="zh-CN" dirty="0"/>
              <a:t> </a:t>
            </a:r>
            <a:r>
              <a:rPr kumimoji="1" lang="en-US" altLang="zh-CN" i="1" dirty="0"/>
              <a:t>P</a:t>
            </a:r>
            <a:r>
              <a:rPr kumimoji="1" lang="en-US" altLang="zh-CN" i="1" baseline="-25000" dirty="0"/>
              <a:t>i</a:t>
            </a:r>
            <a:endParaRPr kumimoji="1" lang="zh-CN" altLang="en-US" i="1" baseline="-25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611009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766893"/>
              </p:ext>
            </p:extLst>
          </p:nvPr>
        </p:nvGraphicFramePr>
        <p:xfrm>
          <a:off x="2628521" y="2290731"/>
          <a:ext cx="2905222" cy="649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公式" r:id="rId4" imgW="2120900" imgH="457200" progId="Equation.3">
                  <p:embed/>
                </p:oleObj>
              </mc:Choice>
              <mc:Fallback>
                <p:oleObj name="公式" r:id="rId4" imgW="2120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8521" y="2290731"/>
                        <a:ext cx="2905222" cy="649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326727" y="3175269"/>
            <a:ext cx="511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(2)  </a:t>
            </a:r>
            <a:r>
              <a:rPr kumimoji="1" lang="zh-CN" altLang="en-US" dirty="0"/>
              <a:t>对规定直方图均衡化</a:t>
            </a:r>
            <a:r>
              <a:rPr kumimoji="1" lang="en-US" altLang="zh-CN" dirty="0"/>
              <a:t>, </a:t>
            </a:r>
            <a:r>
              <a:rPr kumimoji="1" lang="zh-CN" altLang="en-US" dirty="0"/>
              <a:t>即求其累计直方图</a:t>
            </a:r>
            <a:r>
              <a:rPr kumimoji="1" lang="en-US" altLang="zh-CN" dirty="0"/>
              <a:t> </a:t>
            </a:r>
            <a:r>
              <a:rPr kumimoji="1" lang="en-US" altLang="zh-CN" i="1" dirty="0" err="1"/>
              <a:t>Pj</a:t>
            </a:r>
            <a:r>
              <a:rPr kumimoji="1" lang="zh-CN" altLang="en-US" dirty="0"/>
              <a:t> 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288190"/>
              </p:ext>
            </p:extLst>
          </p:nvPr>
        </p:nvGraphicFramePr>
        <p:xfrm>
          <a:off x="2699200" y="3691595"/>
          <a:ext cx="32639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2" name="公式" r:id="rId6" imgW="2159000" imgH="457200" progId="Equation.3">
                  <p:embed/>
                </p:oleObj>
              </mc:Choice>
              <mc:Fallback>
                <p:oleObj name="公式" r:id="rId6" imgW="2159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9200" y="3691595"/>
                        <a:ext cx="3263900" cy="649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383431" y="4649492"/>
            <a:ext cx="477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(3)  </a:t>
            </a:r>
            <a:r>
              <a:rPr kumimoji="1" lang="zh-CN" altLang="en-US" dirty="0"/>
              <a:t>按</a:t>
            </a:r>
            <a:r>
              <a:rPr kumimoji="1" lang="en-US" altLang="zh-CN" i="1" dirty="0" err="1"/>
              <a:t>P</a:t>
            </a:r>
            <a:r>
              <a:rPr kumimoji="1" lang="en-US" altLang="zh-CN" baseline="-25000" dirty="0" err="1"/>
              <a:t>j</a:t>
            </a:r>
            <a:r>
              <a:rPr kumimoji="1" lang="en-US" altLang="zh-CN" dirty="0"/>
              <a:t> </a:t>
            </a:r>
            <a:r>
              <a:rPr kumimoji="1" lang="en-US" altLang="zh-CN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n-US" altLang="zh-CN" i="1" dirty="0">
                <a:sym typeface="Wingdings"/>
              </a:rPr>
              <a:t>Pi</a:t>
            </a:r>
            <a:r>
              <a:rPr kumimoji="1" lang="en-US" altLang="zh-CN" dirty="0">
                <a:sym typeface="Wingdings"/>
              </a:rPr>
              <a:t> </a:t>
            </a:r>
            <a:r>
              <a:rPr kumimoji="1" lang="zh-CN" altLang="en-US" dirty="0">
                <a:sym typeface="Wingdings"/>
              </a:rPr>
              <a:t>最靠近的原则，进行</a:t>
            </a:r>
            <a:r>
              <a:rPr kumimoji="1" lang="en-US" altLang="zh-CN" i="1" dirty="0" err="1">
                <a:sym typeface="Wingdings"/>
              </a:rPr>
              <a:t>i</a:t>
            </a:r>
            <a:r>
              <a:rPr kumimoji="1" lang="en-US" altLang="zh-CN" dirty="0" err="1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n-US" altLang="zh-CN" i="1" dirty="0" err="1">
                <a:sym typeface="Wingdings"/>
              </a:rPr>
              <a:t>j</a:t>
            </a:r>
            <a:r>
              <a:rPr kumimoji="1" lang="zh-CN" altLang="en-US" dirty="0">
                <a:sym typeface="Wingdings"/>
              </a:rPr>
              <a:t>的变换</a:t>
            </a:r>
            <a:r>
              <a:rPr kumimoji="1" lang="en-US" altLang="zh-CN" dirty="0">
                <a:sym typeface="Wingdings"/>
              </a:rPr>
              <a:t>;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388411" y="5323532"/>
            <a:ext cx="560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(4)</a:t>
            </a:r>
            <a:r>
              <a:rPr kumimoji="1" lang="zh-CN" altLang="en-US" dirty="0"/>
              <a:t>求出</a:t>
            </a:r>
            <a:r>
              <a:rPr kumimoji="1" lang="en-US" altLang="zh-CN" i="1" dirty="0" err="1">
                <a:sym typeface="Wingdings"/>
              </a:rPr>
              <a:t>i</a:t>
            </a:r>
            <a:r>
              <a:rPr kumimoji="1" lang="en-US" altLang="zh-CN" dirty="0" err="1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1" lang="en-US" altLang="zh-CN" i="1" dirty="0" err="1">
                <a:sym typeface="Wingdings"/>
              </a:rPr>
              <a:t>j</a:t>
            </a:r>
            <a:r>
              <a:rPr kumimoji="1" lang="zh-CN" altLang="en-US" dirty="0">
                <a:sym typeface="Wingdings"/>
              </a:rPr>
              <a:t>的变换关系，对原图像进行灰度变换</a:t>
            </a:r>
            <a:r>
              <a:rPr kumimoji="1" lang="en-US" altLang="zh-CN" dirty="0">
                <a:sym typeface="Wingdings"/>
              </a:rPr>
              <a:t> </a:t>
            </a:r>
            <a:r>
              <a:rPr kumimoji="1" lang="en-US" altLang="zh-CN" i="1" dirty="0">
                <a:sym typeface="Wingdings"/>
              </a:rPr>
              <a:t>j</a:t>
            </a:r>
            <a:r>
              <a:rPr kumimoji="1" lang="en-US" altLang="zh-CN" dirty="0">
                <a:sym typeface="Wingdings"/>
              </a:rPr>
              <a:t>=T[</a:t>
            </a:r>
            <a:r>
              <a:rPr kumimoji="1" lang="en-US" altLang="zh-CN" i="1" dirty="0" err="1">
                <a:sym typeface="Wingdings"/>
              </a:rPr>
              <a:t>i</a:t>
            </a:r>
            <a:r>
              <a:rPr kumimoji="1" lang="en-US" altLang="zh-CN" dirty="0">
                <a:sym typeface="Wingdings"/>
              </a:rPr>
              <a:t>];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17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43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Font typeface="Arial"/>
              <a:buChar char="•"/>
            </a:pPr>
            <a:r>
              <a:rPr lang="zh-CN" altLang="en-US" sz="2000" dirty="0"/>
              <a:t>直方图规定化</a:t>
            </a:r>
            <a:r>
              <a:rPr lang="en-US" altLang="zh-CN" sz="2000" dirty="0"/>
              <a:t>(</a:t>
            </a:r>
            <a:r>
              <a:rPr lang="zh-CN" altLang="en-US" sz="2000" dirty="0"/>
              <a:t>匹配</a:t>
            </a:r>
            <a:r>
              <a:rPr lang="en-US" altLang="zh-CN" sz="2000" dirty="0"/>
              <a:t>) </a:t>
            </a:r>
            <a:r>
              <a:rPr lang="zh-CN" altLang="en-US" sz="2000" dirty="0"/>
              <a:t>计算过程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Font typeface="Arial"/>
              <a:buChar char="•"/>
            </a:pPr>
            <a:endParaRPr lang="en-US" altLang="zh-CN" dirty="0"/>
          </a:p>
          <a:p>
            <a:pPr marL="342900" indent="-342900">
              <a:buFont typeface="Arial"/>
              <a:buChar char="•"/>
            </a:pPr>
            <a:r>
              <a:rPr lang="zh-CN" altLang="en-US" dirty="0"/>
              <a:t>例：对例</a:t>
            </a:r>
            <a:r>
              <a:rPr lang="en-US" altLang="zh-CN" dirty="0"/>
              <a:t>3-1</a:t>
            </a:r>
            <a:r>
              <a:rPr lang="zh-CN" altLang="en-US" dirty="0"/>
              <a:t>所给的图像进行直方图规定化处理。给定的规定直方图如下表</a:t>
            </a:r>
            <a:r>
              <a:rPr lang="en-US" altLang="zh-CN" dirty="0"/>
              <a:t>3-2</a:t>
            </a:r>
            <a:r>
              <a:rPr lang="zh-CN" altLang="en-US" dirty="0"/>
              <a:t>所示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92" y="3844337"/>
            <a:ext cx="7497508" cy="187512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763176" y="3177101"/>
            <a:ext cx="2940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 3-2 </a:t>
            </a:r>
            <a:r>
              <a:rPr lang="zh-CN" altLang="en-US" dirty="0"/>
              <a:t>给定的规定直方图</a:t>
            </a:r>
          </a:p>
        </p:txBody>
      </p:sp>
    </p:spTree>
    <p:extLst>
      <p:ext uri="{BB962C8B-B14F-4D97-AF65-F5344CB8AC3E}">
        <p14:creationId xmlns:p14="http://schemas.microsoft.com/office/powerpoint/2010/main" val="2896410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44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Font typeface="Arial"/>
              <a:buChar char="•"/>
            </a:pPr>
            <a:r>
              <a:rPr lang="zh-CN" altLang="en-US" sz="2000" dirty="0"/>
              <a:t>直方图规定化</a:t>
            </a:r>
            <a:r>
              <a:rPr lang="en-US" altLang="zh-CN" sz="2000" dirty="0"/>
              <a:t>(</a:t>
            </a:r>
            <a:r>
              <a:rPr lang="zh-CN" altLang="en-US" sz="2000" dirty="0"/>
              <a:t>匹配</a:t>
            </a:r>
            <a:r>
              <a:rPr lang="en-US" altLang="zh-CN" sz="2000" dirty="0"/>
              <a:t>) </a:t>
            </a:r>
            <a:r>
              <a:rPr lang="zh-CN" altLang="en-US" sz="2000" dirty="0"/>
              <a:t>计算过程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39023" y="2925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4" y="1959474"/>
            <a:ext cx="7654446" cy="435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36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45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kumimoji="1" lang="zh-CN" altLang="en-US" sz="2000" kern="0" dirty="0">
                <a:solidFill>
                  <a:srgbClr val="000000"/>
                </a:solidFill>
                <a:cs typeface="宋体" charset="0"/>
              </a:rPr>
              <a:t>直方图修正法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Font typeface="Arial"/>
              <a:buChar char="•"/>
            </a:pPr>
            <a:r>
              <a:rPr lang="zh-CN" altLang="en-US" sz="2000" dirty="0"/>
              <a:t>直方图规定化</a:t>
            </a:r>
            <a:r>
              <a:rPr lang="en-US" altLang="zh-CN" sz="2000" dirty="0"/>
              <a:t>(</a:t>
            </a:r>
            <a:r>
              <a:rPr lang="zh-CN" altLang="en-US" sz="2000" dirty="0"/>
              <a:t>匹配</a:t>
            </a:r>
            <a:r>
              <a:rPr lang="en-US" altLang="zh-CN" sz="2000" dirty="0"/>
              <a:t>) </a:t>
            </a:r>
            <a:r>
              <a:rPr lang="zh-CN" altLang="en-US" sz="2000" dirty="0"/>
              <a:t>计算过程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39023" y="2925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44" y="1982155"/>
            <a:ext cx="6542551" cy="36879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5670110"/>
            <a:ext cx="7708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59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46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0249" y="867675"/>
            <a:ext cx="715998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</a:pPr>
            <a:r>
              <a:rPr lang="zh-CN" altLang="en-US" sz="2000" dirty="0"/>
              <a:t>直方图规定化</a:t>
            </a:r>
            <a:r>
              <a:rPr lang="en-US" altLang="zh-CN" sz="2000" dirty="0"/>
              <a:t>(</a:t>
            </a:r>
            <a:r>
              <a:rPr lang="zh-CN" altLang="en-US" sz="2000" dirty="0"/>
              <a:t>匹配</a:t>
            </a:r>
            <a:r>
              <a:rPr lang="en-US" altLang="zh-CN" sz="2000" dirty="0"/>
              <a:t>) </a:t>
            </a:r>
            <a:r>
              <a:rPr lang="zh-CN" altLang="en-US" sz="2000" dirty="0"/>
              <a:t>实例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39023" y="2925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13" y="1463861"/>
            <a:ext cx="5941970" cy="364259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93234" y="4976388"/>
            <a:ext cx="9224139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kern="0" dirty="0">
                <a:latin typeface="Times New Roman"/>
                <a:cs typeface="宋体"/>
              </a:rPr>
              <a:t>图</a:t>
            </a:r>
            <a:r>
              <a:rPr lang="en-US" altLang="zh-CN" kern="0" dirty="0">
                <a:latin typeface="宋体"/>
                <a:cs typeface="宋体"/>
              </a:rPr>
              <a:t>(C)</a:t>
            </a:r>
            <a:r>
              <a:rPr lang="zh-CN" altLang="zh-CN" kern="0" dirty="0">
                <a:latin typeface="宋体"/>
                <a:cs typeface="宋体"/>
              </a:rPr>
              <a:t>、</a:t>
            </a:r>
            <a:r>
              <a:rPr lang="en-US" altLang="zh-CN" kern="0" dirty="0">
                <a:latin typeface="宋体"/>
                <a:cs typeface="宋体"/>
              </a:rPr>
              <a:t>(c)</a:t>
            </a:r>
            <a:r>
              <a:rPr lang="zh-CN" altLang="zh-CN" kern="0" dirty="0">
                <a:latin typeface="宋体"/>
                <a:cs typeface="宋体"/>
              </a:rPr>
              <a:t>是将图像</a:t>
            </a:r>
            <a:r>
              <a:rPr lang="en-US" altLang="zh-CN" kern="0" dirty="0">
                <a:latin typeface="宋体"/>
                <a:cs typeface="宋体"/>
              </a:rPr>
              <a:t>(A)</a:t>
            </a:r>
            <a:r>
              <a:rPr lang="zh-CN" altLang="zh-CN" kern="0" dirty="0">
                <a:latin typeface="宋体"/>
                <a:cs typeface="宋体"/>
              </a:rPr>
              <a:t>按图</a:t>
            </a:r>
            <a:r>
              <a:rPr lang="en-US" altLang="zh-CN" kern="0" dirty="0">
                <a:latin typeface="宋体"/>
                <a:cs typeface="宋体"/>
              </a:rPr>
              <a:t>(b)</a:t>
            </a:r>
            <a:r>
              <a:rPr lang="zh-CN" altLang="zh-CN" kern="0" dirty="0">
                <a:latin typeface="宋体"/>
                <a:cs typeface="宋体"/>
              </a:rPr>
              <a:t>的直方图进行规定化得到的结果及其直方图</a:t>
            </a:r>
            <a:endParaRPr lang="en-US" altLang="zh-CN" sz="1600" kern="100" dirty="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kern="0" dirty="0">
                <a:latin typeface="Times New Roman"/>
                <a:cs typeface="宋体"/>
              </a:rPr>
              <a:t>。通过对比可以看出图</a:t>
            </a:r>
            <a:r>
              <a:rPr lang="en-US" altLang="zh-CN" kern="0" dirty="0">
                <a:latin typeface="宋体"/>
                <a:cs typeface="宋体"/>
              </a:rPr>
              <a:t>(C)</a:t>
            </a:r>
            <a:r>
              <a:rPr lang="zh-CN" altLang="zh-CN" kern="0" dirty="0">
                <a:latin typeface="宋体"/>
                <a:cs typeface="宋体"/>
              </a:rPr>
              <a:t>的对比度同图（</a:t>
            </a:r>
            <a:r>
              <a:rPr lang="en-US" altLang="zh-CN" kern="0" dirty="0">
                <a:latin typeface="宋体"/>
                <a:cs typeface="宋体"/>
              </a:rPr>
              <a:t>B)</a:t>
            </a:r>
            <a:r>
              <a:rPr lang="zh-CN" altLang="zh-CN" kern="0" dirty="0">
                <a:latin typeface="宋体"/>
                <a:cs typeface="宋体"/>
              </a:rPr>
              <a:t>接近一致，对应的直方图形状差异也不大。</a:t>
            </a:r>
            <a:endParaRPr lang="en-US" altLang="zh-CN" kern="0" dirty="0">
              <a:latin typeface="宋体"/>
              <a:cs typeface="宋体"/>
            </a:endParaRPr>
          </a:p>
          <a:p>
            <a:pPr>
              <a:lnSpc>
                <a:spcPct val="150000"/>
              </a:lnSpc>
            </a:pPr>
            <a:r>
              <a:rPr lang="zh-CN" altLang="zh-CN" kern="0" dirty="0">
                <a:latin typeface="宋体"/>
                <a:cs typeface="宋体"/>
              </a:rPr>
              <a:t>这样有利于影像融合处理，保证融合影像光谱特性变化小。</a:t>
            </a:r>
            <a:endParaRPr lang="en-US" altLang="zh-CN" sz="1600" kern="1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9622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47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39023" y="2925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93234" y="4658868"/>
            <a:ext cx="9224139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latin typeface="Times New Roman"/>
                <a:cs typeface="宋体"/>
              </a:rPr>
              <a:t>任何一幅原始图像，在其获取和传输等过程中，会受到各种噪声的干扰，</a:t>
            </a:r>
          </a:p>
          <a:p>
            <a:pPr>
              <a:lnSpc>
                <a:spcPct val="150000"/>
              </a:lnSpc>
            </a:pPr>
            <a:r>
              <a:rPr lang="zh-CN" altLang="en-US" kern="0" dirty="0">
                <a:latin typeface="Times New Roman"/>
                <a:cs typeface="宋体"/>
              </a:rPr>
              <a:t>使图像恶化</a:t>
            </a:r>
            <a:r>
              <a:rPr lang="en-US" altLang="zh-CN" kern="0" dirty="0">
                <a:latin typeface="Times New Roman"/>
                <a:cs typeface="宋体"/>
              </a:rPr>
              <a:t>, </a:t>
            </a:r>
            <a:r>
              <a:rPr lang="zh-CN" altLang="en-US" kern="0" dirty="0">
                <a:latin typeface="Times New Roman"/>
                <a:cs typeface="宋体"/>
              </a:rPr>
              <a:t>质量下降，图像模糊，特征淹没，对图像分析不利</a:t>
            </a:r>
            <a:r>
              <a:rPr lang="en-US" altLang="zh-CN" kern="0" dirty="0">
                <a:latin typeface="Times New Roman"/>
                <a:cs typeface="宋体"/>
              </a:rPr>
              <a:t>.</a:t>
            </a:r>
            <a:r>
              <a:rPr lang="zh-CN" altLang="en-US" kern="0" dirty="0">
                <a:latin typeface="Times New Roman"/>
                <a:cs typeface="宋体"/>
              </a:rPr>
              <a:t>为了抑制噪声改</a:t>
            </a:r>
          </a:p>
          <a:p>
            <a:pPr>
              <a:lnSpc>
                <a:spcPct val="150000"/>
              </a:lnSpc>
            </a:pPr>
            <a:r>
              <a:rPr lang="zh-CN" altLang="en-US" kern="0" dirty="0">
                <a:latin typeface="Times New Roman"/>
                <a:cs typeface="宋体"/>
              </a:rPr>
              <a:t>善图像质量所进行的处理称图像平滑或去噪</a:t>
            </a:r>
            <a:r>
              <a:rPr lang="en-US" altLang="zh-CN" kern="0" dirty="0">
                <a:latin typeface="Times New Roman"/>
                <a:cs typeface="宋体"/>
              </a:rPr>
              <a:t>.</a:t>
            </a:r>
            <a:r>
              <a:rPr lang="zh-CN" altLang="en-US" kern="0" dirty="0">
                <a:latin typeface="Times New Roman"/>
                <a:cs typeface="宋体"/>
              </a:rPr>
              <a:t>它可以在空间域和频率域中进行</a:t>
            </a:r>
            <a:r>
              <a:rPr lang="en-US" altLang="zh-CN" kern="0" dirty="0">
                <a:latin typeface="Times New Roman"/>
                <a:cs typeface="宋体"/>
              </a:rPr>
              <a:t>.</a:t>
            </a:r>
            <a:r>
              <a:rPr lang="zh-CN" altLang="en-US" kern="0" dirty="0">
                <a:latin typeface="Times New Roman"/>
                <a:cs typeface="宋体"/>
              </a:rPr>
              <a:t>本</a:t>
            </a:r>
          </a:p>
          <a:p>
            <a:pPr>
              <a:lnSpc>
                <a:spcPct val="150000"/>
              </a:lnSpc>
            </a:pPr>
            <a:r>
              <a:rPr lang="zh-CN" altLang="en-US" kern="0" dirty="0">
                <a:latin typeface="Times New Roman"/>
                <a:cs typeface="宋体"/>
              </a:rPr>
              <a:t>节介绍空间域的几种平滑法。 </a:t>
            </a:r>
          </a:p>
        </p:txBody>
      </p:sp>
      <p:sp>
        <p:nvSpPr>
          <p:cNvPr id="9" name="矩形 8"/>
          <p:cNvSpPr/>
          <p:nvPr/>
        </p:nvSpPr>
        <p:spPr>
          <a:xfrm>
            <a:off x="1053056" y="1087813"/>
            <a:ext cx="236475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Char char="n"/>
            </a:pPr>
            <a:r>
              <a:rPr lang="zh-CN" altLang="en-US" dirty="0"/>
              <a:t>图像的空间域平滑</a:t>
            </a:r>
            <a:endParaRPr lang="en-US" altLang="zh-CN" dirty="0"/>
          </a:p>
        </p:txBody>
      </p:sp>
      <p:grpSp>
        <p:nvGrpSpPr>
          <p:cNvPr id="23" name="组 22"/>
          <p:cNvGrpSpPr/>
          <p:nvPr/>
        </p:nvGrpSpPr>
        <p:grpSpPr>
          <a:xfrm>
            <a:off x="1156644" y="1701034"/>
            <a:ext cx="6440914" cy="2676292"/>
            <a:chOff x="1806234" y="1990466"/>
            <a:chExt cx="5391547" cy="219787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6234" y="2218394"/>
              <a:ext cx="1676400" cy="18542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2485" y="1990466"/>
              <a:ext cx="571500" cy="3683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1500" y="2551558"/>
              <a:ext cx="127000" cy="254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4000" y="2886870"/>
              <a:ext cx="889000" cy="8763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32485" y="3972439"/>
              <a:ext cx="863600" cy="2159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7581" y="2224847"/>
              <a:ext cx="1600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495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48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39023" y="2925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336" y="1087813"/>
            <a:ext cx="8562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1. </a:t>
            </a:r>
            <a:r>
              <a:rPr lang="zh-CN" altLang="zh-CN" b="1" dirty="0"/>
              <a:t>局部</a:t>
            </a:r>
            <a:r>
              <a:rPr lang="zh-CN" altLang="zh-CN" dirty="0"/>
              <a:t>平滑法</a:t>
            </a:r>
            <a:r>
              <a:rPr lang="zh-CN" altLang="en-US" b="1" dirty="0"/>
              <a:t>：</a:t>
            </a:r>
            <a:r>
              <a:rPr lang="zh-CN" altLang="zh-CN" dirty="0"/>
              <a:t>局部平滑法是一种直接在空间域上进行平滑处理的技术。</a:t>
            </a:r>
            <a:endParaRPr lang="en-US" altLang="zh-CN" dirty="0"/>
          </a:p>
          <a:p>
            <a:r>
              <a:rPr lang="zh-CN" altLang="zh-CN" dirty="0"/>
              <a:t>假设图像是由许多灰度恒定的小块组成，相邻像素间存在很高的空间相关性，而噪声则是统计独立的。因此，可用像素邻域内各像素的灰度平均值代替该像素原来的灰度值，实现图像的平滑。</a:t>
            </a:r>
            <a:r>
              <a:rPr lang="en-US" altLang="zh-CN" dirty="0"/>
              <a:t> 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865857"/>
              </p:ext>
            </p:extLst>
          </p:nvPr>
        </p:nvGraphicFramePr>
        <p:xfrm>
          <a:off x="2294651" y="2426165"/>
          <a:ext cx="2571750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9" name="公式" r:id="rId4" imgW="1371600" imgH="457200" progId="Equation.3">
                  <p:embed/>
                </p:oleObj>
              </mc:Choice>
              <mc:Fallback>
                <p:oleObj name="公式" r:id="rId4" imgW="1371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4651" y="2426165"/>
                        <a:ext cx="2571750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16454" y="3889697"/>
            <a:ext cx="196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例</a:t>
            </a:r>
            <a:r>
              <a:rPr kumimoji="1" lang="en-US" altLang="zh-CN" dirty="0"/>
              <a:t> : 4-</a:t>
            </a:r>
            <a:r>
              <a:rPr kumimoji="1" lang="zh-CN" altLang="en-US" dirty="0"/>
              <a:t>邻域平均：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740449"/>
              </p:ext>
            </p:extLst>
          </p:nvPr>
        </p:nvGraphicFramePr>
        <p:xfrm>
          <a:off x="623937" y="5001038"/>
          <a:ext cx="8334376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0" name="公式" r:id="rId6" imgW="4445000" imgH="457200" progId="Equation.3">
                  <p:embed/>
                </p:oleObj>
              </mc:Choice>
              <mc:Fallback>
                <p:oleObj name="公式" r:id="rId6" imgW="4445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3937" y="5001038"/>
                        <a:ext cx="8334376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470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49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39023" y="2925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336" y="1087813"/>
            <a:ext cx="8562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1. </a:t>
            </a:r>
            <a:r>
              <a:rPr lang="zh-CN" altLang="zh-CN" b="1" dirty="0"/>
              <a:t>局部</a:t>
            </a:r>
            <a:r>
              <a:rPr lang="zh-CN" altLang="zh-CN" dirty="0"/>
              <a:t>平滑法</a:t>
            </a:r>
            <a:r>
              <a:rPr lang="zh-CN" altLang="en-US" b="1" dirty="0"/>
              <a:t>：</a:t>
            </a:r>
            <a:endParaRPr lang="en-US" altLang="zh-CN" dirty="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19435"/>
              </p:ext>
            </p:extLst>
          </p:nvPr>
        </p:nvGraphicFramePr>
        <p:xfrm>
          <a:off x="884021" y="2169930"/>
          <a:ext cx="7637679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3" name="公式" r:id="rId4" imgW="4356100" imgH="927100" progId="Equation.3">
                  <p:embed/>
                </p:oleObj>
              </mc:Choice>
              <mc:Fallback>
                <p:oleObj name="公式" r:id="rId4" imgW="43561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4021" y="2169930"/>
                        <a:ext cx="7637679" cy="174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27794" y="1547865"/>
            <a:ext cx="196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例</a:t>
            </a:r>
            <a:r>
              <a:rPr kumimoji="1" lang="en-US" altLang="zh-CN" dirty="0"/>
              <a:t> : 8-</a:t>
            </a:r>
            <a:r>
              <a:rPr kumimoji="1" lang="zh-CN" altLang="en-US" dirty="0"/>
              <a:t>邻域平均：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7794" y="409382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局部平滑法特性：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36020" y="4660832"/>
            <a:ext cx="12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（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）假定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37021" y="5295884"/>
            <a:ext cx="471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图像由许多灰度相近的小块组成；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噪声</a:t>
            </a:r>
            <a:r>
              <a:rPr kumimoji="1" lang="en-US" altLang="zh-CN" dirty="0"/>
              <a:t>  </a:t>
            </a:r>
            <a:r>
              <a:rPr kumimoji="1" lang="zh-CN" altLang="en-US" dirty="0"/>
              <a:t>为加性白噪声，均值为</a:t>
            </a:r>
            <a:r>
              <a:rPr kumimoji="1" lang="en-US" altLang="zh-CN" dirty="0"/>
              <a:t>0, </a:t>
            </a:r>
            <a:r>
              <a:rPr kumimoji="1" lang="zh-CN" altLang="en-US" dirty="0"/>
              <a:t>方差为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803776"/>
              </p:ext>
            </p:extLst>
          </p:nvPr>
        </p:nvGraphicFramePr>
        <p:xfrm>
          <a:off x="6314640" y="5596135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4" name="公式" r:id="rId6" imgW="266700" imgH="266700" progId="Equation.3">
                  <p:embed/>
                </p:oleObj>
              </mc:Choice>
              <mc:Fallback>
                <p:oleObj name="公式" r:id="rId6" imgW="266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14640" y="5596135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515403"/>
              </p:ext>
            </p:extLst>
          </p:nvPr>
        </p:nvGraphicFramePr>
        <p:xfrm>
          <a:off x="2753260" y="5704075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5" name="公式" r:id="rId8" imgW="139700" imgH="165100" progId="Equation.3">
                  <p:embed/>
                </p:oleObj>
              </mc:Choice>
              <mc:Fallback>
                <p:oleObj name="公式" r:id="rId8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53260" y="5704075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423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5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491786"/>
            <a:ext cx="8229600" cy="430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kumimoji="1" lang="zh-CN" altLang="en-US" dirty="0">
                <a:cs typeface="宋体" charset="0"/>
              </a:rPr>
              <a:t>采样	</a:t>
            </a:r>
          </a:p>
          <a:p>
            <a:r>
              <a:rPr lang="zh-CN" altLang="en-US" dirty="0"/>
              <a:t> 	将空间上连续的图像变换成离散点的操作称为采样。采样间隔和采样孔	</a:t>
            </a:r>
          </a:p>
          <a:p>
            <a:r>
              <a:rPr lang="zh-CN" altLang="en-US" dirty="0"/>
              <a:t>径的大小是两个很重要的参数。	</a:t>
            </a:r>
          </a:p>
          <a:p>
            <a:r>
              <a:rPr lang="zh-CN" altLang="en-US" dirty="0"/>
              <a:t> 	当对图像进行实际的抽样时，怎样选择各抽样点的间隔是个非常重要的	</a:t>
            </a:r>
          </a:p>
          <a:p>
            <a:r>
              <a:rPr lang="zh-CN" altLang="en-US" dirty="0"/>
              <a:t>问题。关于这一点，图像包含何种程度的细微的浓淡变化，取决于希望忠实反映图像的程度。	</a:t>
            </a:r>
            <a:endParaRPr lang="en-US" altLang="zh-CN" dirty="0"/>
          </a:p>
          <a:p>
            <a:endParaRPr lang="zh-CN" altLang="en-US" dirty="0"/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kumimoji="1" lang="zh-CN" altLang="en-US" dirty="0">
                <a:cs typeface="宋体" charset="0"/>
              </a:rPr>
              <a:t>量化	</a:t>
            </a:r>
          </a:p>
          <a:p>
            <a:r>
              <a:rPr lang="zh-CN" altLang="en-US" dirty="0"/>
              <a:t> 	经采样图像被分割成空间上离散的像素，但其灰度是连续的，还不能用	</a:t>
            </a:r>
          </a:p>
          <a:p>
            <a:r>
              <a:rPr lang="zh-CN" altLang="en-US" dirty="0"/>
              <a:t>计算机进行处理。	</a:t>
            </a:r>
          </a:p>
          <a:p>
            <a:r>
              <a:rPr lang="zh-CN" altLang="en-US" dirty="0"/>
              <a:t> 	将像素灰度转换成离散的整数值的过程叫量化。一幅数字图像中不同灰	</a:t>
            </a:r>
          </a:p>
          <a:p>
            <a:r>
              <a:rPr lang="zh-CN" altLang="en-US" dirty="0"/>
              <a:t>度值的个数称为灰度级数，用</a:t>
            </a:r>
            <a:r>
              <a:rPr lang="en-US" altLang="zh-CN" dirty="0"/>
              <a:t>G</a:t>
            </a:r>
            <a:r>
              <a:rPr lang="zh-CN" altLang="en-US" dirty="0"/>
              <a:t>表示。一般来说，</a:t>
            </a:r>
            <a:r>
              <a:rPr lang="en-US" altLang="zh-CN" i="1" dirty="0"/>
              <a:t>G=2</a:t>
            </a:r>
            <a:r>
              <a:rPr lang="zh-CN" altLang="en-US" i="1" dirty="0"/>
              <a:t>∧</a:t>
            </a:r>
            <a:r>
              <a:rPr lang="en-US" altLang="zh-CN" i="1" dirty="0"/>
              <a:t>g, g</a:t>
            </a:r>
            <a:r>
              <a:rPr lang="zh-CN" altLang="en-US" dirty="0"/>
              <a:t>就是表示图像像素灰 度值所需的比特位数。	</a:t>
            </a:r>
          </a:p>
          <a:p>
            <a:r>
              <a:rPr lang="zh-CN" altLang="en-US" dirty="0"/>
              <a:t> 	一幅大小为</a:t>
            </a:r>
            <a:r>
              <a:rPr lang="en-US" altLang="zh-CN" i="1" dirty="0"/>
              <a:t>M×N</a:t>
            </a:r>
            <a:r>
              <a:rPr lang="zh-CN" altLang="en-US" dirty="0"/>
              <a:t>、灰度级数为</a:t>
            </a:r>
            <a:r>
              <a:rPr lang="en-US" altLang="zh-CN" dirty="0"/>
              <a:t>G</a:t>
            </a:r>
            <a:r>
              <a:rPr lang="zh-CN" altLang="en-US" dirty="0"/>
              <a:t>的图像所需的存储空间，即图像的数据	</a:t>
            </a:r>
          </a:p>
          <a:p>
            <a:r>
              <a:rPr lang="zh-CN" altLang="en-US" dirty="0"/>
              <a:t>量，大小为</a:t>
            </a:r>
            <a:r>
              <a:rPr lang="en-US" altLang="zh-CN" i="1" dirty="0" err="1"/>
              <a:t>M×N×g</a:t>
            </a:r>
            <a:r>
              <a:rPr lang="zh-CN" altLang="en-US" dirty="0"/>
              <a:t> （</a:t>
            </a:r>
            <a:r>
              <a:rPr lang="en-US" altLang="zh-CN" dirty="0"/>
              <a:t>bit</a:t>
            </a:r>
            <a:r>
              <a:rPr lang="zh-CN" altLang="en-US" dirty="0"/>
              <a:t>）	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图像数字化</a:t>
            </a:r>
            <a:br>
              <a:rPr lang="en-US" altLang="zh-CN" kern="0" dirty="0"/>
            </a:br>
            <a:endParaRPr lang="zh-CN" altLang="en-US" kern="0" dirty="0"/>
          </a:p>
        </p:txBody>
      </p:sp>
      <p:pic>
        <p:nvPicPr>
          <p:cNvPr id="14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72234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50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39023" y="2925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336" y="1087813"/>
            <a:ext cx="8562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zh-CN" sz="2400" b="1" dirty="0"/>
              <a:t>局部</a:t>
            </a:r>
            <a:r>
              <a:rPr lang="zh-CN" altLang="zh-CN" sz="2400" dirty="0"/>
              <a:t>平滑法</a:t>
            </a:r>
            <a:r>
              <a:rPr lang="zh-CN" altLang="en-US" sz="2400" b="1" dirty="0"/>
              <a:t>：</a:t>
            </a:r>
            <a:endParaRPr lang="en-US" altLang="zh-CN" sz="2400" dirty="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903472"/>
              </p:ext>
            </p:extLst>
          </p:nvPr>
        </p:nvGraphicFramePr>
        <p:xfrm>
          <a:off x="2056265" y="2536611"/>
          <a:ext cx="5276850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5" name="公式" r:id="rId4" imgW="3009900" imgH="965200" progId="Equation.3">
                  <p:embed/>
                </p:oleObj>
              </mc:Choice>
              <mc:Fallback>
                <p:oleObj name="公式" r:id="rId4" imgW="30099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6265" y="2536611"/>
                        <a:ext cx="5276850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81290" y="1570545"/>
            <a:ext cx="367724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局部平滑法特性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zh-CN" sz="2000" dirty="0">
                <a:solidFill>
                  <a:srgbClr val="FF0000"/>
                </a:solidFill>
              </a:rPr>
              <a:t>（</a:t>
            </a:r>
            <a:r>
              <a:rPr kumimoji="1" lang="en-US" altLang="zh-CN" sz="2000" dirty="0">
                <a:solidFill>
                  <a:srgbClr val="FF0000"/>
                </a:solidFill>
              </a:rPr>
              <a:t>2</a:t>
            </a:r>
            <a:r>
              <a:rPr kumimoji="1" lang="zh-CN" altLang="en-US" sz="2000" dirty="0">
                <a:solidFill>
                  <a:srgbClr val="FF0000"/>
                </a:solidFill>
              </a:rPr>
              <a:t>）含噪声的图像：</a:t>
            </a:r>
            <a:r>
              <a:rPr kumimoji="1" lang="en-US" altLang="zh-CN" sz="2000" i="1" dirty="0">
                <a:solidFill>
                  <a:srgbClr val="FF0000"/>
                </a:solidFill>
              </a:rPr>
              <a:t>f</a:t>
            </a:r>
            <a:r>
              <a:rPr kumimoji="1" lang="en-US" altLang="zh-CN" sz="2000" dirty="0">
                <a:solidFill>
                  <a:srgbClr val="FF0000"/>
                </a:solidFill>
              </a:rPr>
              <a:t>’ = </a:t>
            </a:r>
            <a:r>
              <a:rPr kumimoji="1" lang="en-US" altLang="zh-CN" sz="2000" i="1" dirty="0">
                <a:solidFill>
                  <a:srgbClr val="FF0000"/>
                </a:solidFill>
              </a:rPr>
              <a:t>f</a:t>
            </a:r>
            <a:r>
              <a:rPr kumimoji="1" lang="en-US" altLang="zh-CN" sz="2000" dirty="0">
                <a:solidFill>
                  <a:srgbClr val="FF0000"/>
                </a:solidFill>
              </a:rPr>
              <a:t>+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6020" y="4660832"/>
            <a:ext cx="436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上式第二项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</a:rPr>
              <a:t>噪声的数学期望为</a:t>
            </a:r>
            <a:r>
              <a:rPr kumimoji="1" lang="en-US" altLang="zh-CN" dirty="0">
                <a:solidFill>
                  <a:srgbClr val="FF0000"/>
                </a:solidFill>
              </a:rPr>
              <a:t>0,  </a:t>
            </a:r>
            <a:r>
              <a:rPr kumimoji="1" lang="zh-CN" altLang="en-US" dirty="0">
                <a:solidFill>
                  <a:srgbClr val="FF0000"/>
                </a:solidFill>
              </a:rPr>
              <a:t>方差为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520236"/>
              </p:ext>
            </p:extLst>
          </p:nvPr>
        </p:nvGraphicFramePr>
        <p:xfrm>
          <a:off x="4127636" y="2177321"/>
          <a:ext cx="232167" cy="400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6" name="公式" r:id="rId6" imgW="139700" imgH="165100" progId="Equation.3">
                  <p:embed/>
                </p:oleObj>
              </mc:Choice>
              <mc:Fallback>
                <p:oleObj name="公式" r:id="rId6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7636" y="2177321"/>
                        <a:ext cx="232167" cy="400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319231"/>
              </p:ext>
            </p:extLst>
          </p:nvPr>
        </p:nvGraphicFramePr>
        <p:xfrm>
          <a:off x="5468243" y="4695424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7" name="公式" r:id="rId8" imgW="266700" imgH="266700" progId="Equation.3">
                  <p:embed/>
                </p:oleObj>
              </mc:Choice>
              <mc:Fallback>
                <p:oleObj name="公式" r:id="rId8" imgW="266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8243" y="4695424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828570" y="46721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故减少了噪声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94775" y="5488668"/>
            <a:ext cx="35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使目标物边缘或轮廓变得模糊。</a:t>
            </a:r>
          </a:p>
        </p:txBody>
      </p:sp>
    </p:spTree>
    <p:extLst>
      <p:ext uri="{BB962C8B-B14F-4D97-AF65-F5344CB8AC3E}">
        <p14:creationId xmlns:p14="http://schemas.microsoft.com/office/powerpoint/2010/main" val="722724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51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39023" y="2925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336" y="1087813"/>
            <a:ext cx="8562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zh-CN" sz="2400" b="1" dirty="0"/>
              <a:t>局部</a:t>
            </a:r>
            <a:r>
              <a:rPr lang="zh-CN" altLang="zh-CN" sz="2400" dirty="0"/>
              <a:t>平滑法</a:t>
            </a:r>
            <a:r>
              <a:rPr lang="zh-CN" altLang="en-US" sz="2400" b="1" dirty="0"/>
              <a:t>：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032687" y="47969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97" y="1549478"/>
            <a:ext cx="4059590" cy="199300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097" y="3981855"/>
            <a:ext cx="4244256" cy="18796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540079" y="36175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原图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501827" y="36061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加噪图像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449362" y="5896918"/>
            <a:ext cx="130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 </a:t>
            </a:r>
            <a:r>
              <a:rPr kumimoji="1" lang="zh-CN" altLang="en-US" dirty="0"/>
              <a:t>领域平均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467808" y="5908260"/>
            <a:ext cx="130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 </a:t>
            </a:r>
            <a:r>
              <a:rPr kumimoji="1" lang="zh-CN" altLang="en-US" dirty="0"/>
              <a:t>领域平均</a:t>
            </a:r>
          </a:p>
        </p:txBody>
      </p:sp>
    </p:spTree>
    <p:extLst>
      <p:ext uri="{BB962C8B-B14F-4D97-AF65-F5344CB8AC3E}">
        <p14:creationId xmlns:p14="http://schemas.microsoft.com/office/powerpoint/2010/main" val="2488945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52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en-US" altLang="zh-CN" kern="0" dirty="0"/>
              <a:t> </a:t>
            </a:r>
            <a:r>
              <a:rPr lang="zh-CN" altLang="en-US" kern="0" dirty="0"/>
              <a:t>空间域图像增强</a:t>
            </a: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568" y="2358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39023" y="2925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336" y="1087813"/>
            <a:ext cx="8562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阈值</a:t>
            </a:r>
            <a:r>
              <a:rPr lang="zh-CN" altLang="en-US" sz="2400" dirty="0"/>
              <a:t>平均</a:t>
            </a:r>
            <a:r>
              <a:rPr lang="zh-CN" altLang="zh-CN" sz="2400" dirty="0"/>
              <a:t>法</a:t>
            </a:r>
            <a:r>
              <a:rPr lang="zh-CN" altLang="en-US" sz="2400" b="1" dirty="0"/>
              <a:t>：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032687" y="47969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39108" y="1701033"/>
            <a:ext cx="686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为克服邻域平均使图像变模糊的缺点</a:t>
            </a:r>
            <a:r>
              <a:rPr lang="en-US" altLang="zh-CN" dirty="0"/>
              <a:t>,</a:t>
            </a:r>
            <a:r>
              <a:rPr lang="zh-CN" altLang="en-US" dirty="0"/>
              <a:t>可以采用加门限的方法来减少这种模糊。具体计算公式是 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08236"/>
              </p:ext>
            </p:extLst>
          </p:nvPr>
        </p:nvGraphicFramePr>
        <p:xfrm>
          <a:off x="1621568" y="2728098"/>
          <a:ext cx="4595785" cy="11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0" name="公式" r:id="rId4" imgW="2387600" imgH="622300" progId="Equation.3">
                  <p:embed/>
                </p:oleObj>
              </mc:Choice>
              <mc:Fallback>
                <p:oleObj name="公式" r:id="rId4" imgW="23876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568" y="2728098"/>
                        <a:ext cx="4595785" cy="1116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839108" y="4456708"/>
            <a:ext cx="6993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其中的门限</a:t>
            </a:r>
            <a:r>
              <a:rPr kumimoji="1" lang="en-US" altLang="zh-CN" i="1" dirty="0"/>
              <a:t>T </a:t>
            </a:r>
            <a:r>
              <a:rPr kumimoji="1" lang="zh-CN" altLang="en-US" dirty="0"/>
              <a:t>通常选择为 </a:t>
            </a:r>
            <a:r>
              <a:rPr kumimoji="1" lang="en-US" altLang="zh-CN" dirty="0"/>
              <a:t>         </a:t>
            </a:r>
            <a:r>
              <a:rPr kumimoji="1" lang="zh-CN" altLang="en-US" dirty="0"/>
              <a:t>其中</a:t>
            </a:r>
            <a:r>
              <a:rPr kumimoji="1" lang="en-US" altLang="zh-CN" dirty="0"/>
              <a:t>   </a:t>
            </a:r>
            <a:r>
              <a:rPr kumimoji="1" lang="zh-CN" altLang="en-US" dirty="0"/>
              <a:t>表示图像的方差。但实际应用中</a:t>
            </a:r>
            <a:r>
              <a:rPr kumimoji="1" lang="en-US" altLang="zh-CN" dirty="0"/>
              <a:t>, </a:t>
            </a:r>
            <a:r>
              <a:rPr kumimoji="1" lang="zh-CN" altLang="en-US" dirty="0"/>
              <a:t>门限</a:t>
            </a:r>
            <a:r>
              <a:rPr kumimoji="1" lang="en-US" altLang="zh-CN" dirty="0"/>
              <a:t> </a:t>
            </a:r>
            <a:r>
              <a:rPr kumimoji="1" lang="en-US" altLang="zh-CN" i="1" dirty="0"/>
              <a:t>T </a:t>
            </a:r>
            <a:r>
              <a:rPr kumimoji="1" lang="zh-CN" altLang="en-US" dirty="0"/>
              <a:t>要利用经验值和多次试验来获 得。这种方法对抑制椒盐噪声比较有效</a:t>
            </a:r>
            <a:r>
              <a:rPr kumimoji="1" lang="en-US" altLang="zh-CN" dirty="0"/>
              <a:t>, </a:t>
            </a:r>
            <a:r>
              <a:rPr kumimoji="1" lang="zh-CN" altLang="en-US" dirty="0"/>
              <a:t>同时也能较好地保护仅有微小变化差的目标物细节。 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600727"/>
              </p:ext>
            </p:extLst>
          </p:nvPr>
        </p:nvGraphicFramePr>
        <p:xfrm>
          <a:off x="3541646" y="4456708"/>
          <a:ext cx="813811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1" name="公式" r:id="rId6" imgW="520700" imgH="228600" progId="Equation.3">
                  <p:embed/>
                </p:oleObj>
              </mc:Choice>
              <mc:Fallback>
                <p:oleObj name="公式" r:id="rId6" imgW="52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41646" y="4456708"/>
                        <a:ext cx="813811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162935"/>
              </p:ext>
            </p:extLst>
          </p:nvPr>
        </p:nvGraphicFramePr>
        <p:xfrm>
          <a:off x="5057480" y="4411347"/>
          <a:ext cx="284524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2" name="公式" r:id="rId8" imgW="203200" imgH="228600" progId="Equation.3">
                  <p:embed/>
                </p:oleObj>
              </mc:Choice>
              <mc:Fallback>
                <p:oleObj name="公式" r:id="rId8" imgW="20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57480" y="4411347"/>
                        <a:ext cx="284524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42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6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491786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zh-CN" altLang="zh-CN" dirty="0">
                <a:solidFill>
                  <a:srgbClr val="0000FF"/>
                </a:solidFill>
              </a:rPr>
              <a:t>辩证唯物主义</a:t>
            </a:r>
            <a:endParaRPr lang="en-US" altLang="zh-CN" dirty="0">
              <a:solidFill>
                <a:srgbClr val="0000FF"/>
              </a:solidFill>
            </a:endParaRP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zh-CN" altLang="en-US" dirty="0">
                <a:solidFill>
                  <a:srgbClr val="0000FF"/>
                </a:solidFill>
              </a:rPr>
              <a:t>概念：</a:t>
            </a:r>
            <a:r>
              <a:rPr lang="zh-CN" altLang="en-US" dirty="0"/>
              <a:t>辩证唯物主义认为物质世界是按照它本身所固有的规律运动、变化和发展的，“事物都是一分为二的。”它揭示了事物发展的根本原因在于事物内部的矛盾性。事物矛盾双方又统一又斗争，促使事物不断地由低级向高级发展。因此，事物的矛盾规律，即</a:t>
            </a:r>
            <a:r>
              <a:rPr lang="zh-CN" altLang="en-US" u="sng" dirty="0">
                <a:solidFill>
                  <a:srgbClr val="FF0000"/>
                </a:solidFill>
              </a:rPr>
              <a:t>对立统一</a:t>
            </a:r>
            <a:r>
              <a:rPr lang="zh-CN" altLang="en-US" dirty="0"/>
              <a:t>的规律，它是物质世界运动、变化和发展的最根本的规律。</a:t>
            </a:r>
            <a:endParaRPr lang="en-US" altLang="zh-CN" dirty="0"/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zh-CN" altLang="en-US" dirty="0"/>
              <a:t>中国传统文化中的</a:t>
            </a:r>
            <a:r>
              <a:rPr lang="zh-CN" altLang="zh-CN" dirty="0">
                <a:solidFill>
                  <a:srgbClr val="0000FF"/>
                </a:solidFill>
              </a:rPr>
              <a:t>辩证唯物主义</a:t>
            </a:r>
            <a:endParaRPr lang="en-US" altLang="zh-CN" dirty="0">
              <a:solidFill>
                <a:srgbClr val="0000FF"/>
              </a:solidFill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r>
              <a:rPr lang="zh-CN" altLang="en-US" dirty="0"/>
              <a:t>     在中国古代哲学中，“天圆地方”包含了从几何形状到阴阳属性多重涵  义，包含着天地对立统一关系的寓意。中国传统文化讲求社会乃至自然的平衡，这一理念体现在器皿、建筑等方方面面，在这里透露出一种对亚太地区和谐平衡的愿望。</a:t>
            </a:r>
            <a:endParaRPr kumimoji="1" lang="en-US" altLang="zh-CN" dirty="0">
              <a:solidFill>
                <a:srgbClr val="0000FF"/>
              </a:solidFill>
              <a:cs typeface="宋体" charset="0"/>
            </a:endParaRP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zh-CN" altLang="en-US" dirty="0"/>
              <a:t>	</a:t>
            </a:r>
            <a:endParaRPr lang="en-US" altLang="zh-CN" dirty="0"/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endParaRPr lang="en-US" altLang="zh-CN" dirty="0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图像数字化</a:t>
            </a:r>
            <a:br>
              <a:rPr lang="en-US" altLang="zh-CN" kern="0" dirty="0"/>
            </a:br>
            <a:endParaRPr lang="zh-CN" altLang="en-US" kern="0" dirty="0"/>
          </a:p>
        </p:txBody>
      </p:sp>
      <p:pic>
        <p:nvPicPr>
          <p:cNvPr id="14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39CE4B-BBF7-A446-BB73-49FC73194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0" y="4720589"/>
            <a:ext cx="1781810" cy="1252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2E4EE3-FDB2-E94F-BFFE-8A972FC475BD}"/>
              </a:ext>
            </a:extLst>
          </p:cNvPr>
          <p:cNvSpPr txBox="1"/>
          <p:nvPr/>
        </p:nvSpPr>
        <p:spPr>
          <a:xfrm>
            <a:off x="1549399" y="6039446"/>
            <a:ext cx="204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老紫檀天圆地方托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8D3F09-8615-484A-8640-ABBBE49E6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095" y="4720588"/>
            <a:ext cx="2861105" cy="13188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E91DE4-323C-D240-82DB-826B54BBB9A9}"/>
              </a:ext>
            </a:extLst>
          </p:cNvPr>
          <p:cNvSpPr txBox="1"/>
          <p:nvPr/>
        </p:nvSpPr>
        <p:spPr>
          <a:xfrm>
            <a:off x="4091049" y="6073972"/>
            <a:ext cx="204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天坛俯视图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249BD3-9847-184D-8393-46C4233D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044" y="4720588"/>
            <a:ext cx="1889656" cy="131885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64A1B81-381B-644B-B8E1-FC192E690913}"/>
              </a:ext>
            </a:extLst>
          </p:cNvPr>
          <p:cNvSpPr txBox="1"/>
          <p:nvPr/>
        </p:nvSpPr>
        <p:spPr>
          <a:xfrm>
            <a:off x="6649926" y="6039446"/>
            <a:ext cx="204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方孔圆钱（秦半两）</a:t>
            </a:r>
          </a:p>
        </p:txBody>
      </p:sp>
    </p:spTree>
    <p:extLst>
      <p:ext uri="{BB962C8B-B14F-4D97-AF65-F5344CB8AC3E}">
        <p14:creationId xmlns:p14="http://schemas.microsoft.com/office/powerpoint/2010/main" val="14002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7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491786"/>
            <a:ext cx="8229600" cy="529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zh-CN" altLang="zh-CN" dirty="0">
                <a:solidFill>
                  <a:srgbClr val="0000FF"/>
                </a:solidFill>
              </a:rPr>
              <a:t>辩证唯物主义</a:t>
            </a:r>
            <a:endParaRPr lang="en-US" altLang="zh-CN" dirty="0">
              <a:solidFill>
                <a:srgbClr val="0000FF"/>
              </a:solidFill>
            </a:endParaRP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zh-CN" altLang="en-US" dirty="0">
                <a:solidFill>
                  <a:srgbClr val="0000FF"/>
                </a:solidFill>
              </a:rPr>
              <a:t>习主席讲述的</a:t>
            </a:r>
            <a:r>
              <a:rPr lang="zh-CN" altLang="zh-CN" dirty="0">
                <a:solidFill>
                  <a:srgbClr val="0000FF"/>
                </a:solidFill>
              </a:rPr>
              <a:t>辩证唯物主义</a:t>
            </a:r>
            <a:r>
              <a:rPr lang="zh-CN" altLang="en-US" dirty="0">
                <a:solidFill>
                  <a:srgbClr val="0000FF"/>
                </a:solidFill>
              </a:rPr>
              <a:t>：</a:t>
            </a:r>
            <a:r>
              <a:rPr lang="zh-CN" altLang="en-US" dirty="0"/>
              <a:t>习近平在</a:t>
            </a:r>
            <a:r>
              <a:rPr lang="en-US" altLang="zh-CN" dirty="0"/>
              <a:t>APEC</a:t>
            </a:r>
            <a:r>
              <a:rPr lang="zh-CN" altLang="en-US" dirty="0"/>
              <a:t>领导人非正式会议欢迎宴会上的致辞中说，我们现在所在的地方叫水立方，对面是鸟巢，这两个</a:t>
            </a:r>
            <a:r>
              <a:rPr lang="zh-CN" altLang="en-US" dirty="0">
                <a:solidFill>
                  <a:srgbClr val="FF0000"/>
                </a:solidFill>
              </a:rPr>
              <a:t>建筑一方一圆，蕴含着天圆地方中国的哲学理念</a:t>
            </a:r>
            <a:r>
              <a:rPr lang="zh-CN" altLang="en-US" dirty="0"/>
              <a:t>，形成了阴阳平衡的统一。</a:t>
            </a:r>
            <a:endParaRPr lang="en-US" altLang="zh-CN" dirty="0"/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endParaRPr lang="en-US" altLang="zh-CN" dirty="0"/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endParaRPr lang="en-US" altLang="zh-CN" dirty="0"/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endParaRPr lang="en-US" altLang="zh-CN" dirty="0"/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endParaRPr lang="en-US" altLang="zh-CN" dirty="0"/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zh-CN" altLang="zh-CN" dirty="0">
                <a:solidFill>
                  <a:srgbClr val="0000FF"/>
                </a:solidFill>
              </a:rPr>
              <a:t>图像处理课程中的辩证唯物主义</a:t>
            </a:r>
            <a:endParaRPr lang="en-US" altLang="zh-CN" dirty="0"/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zh-CN" altLang="en-US" dirty="0"/>
              <a:t>图像的数字化过程包括量化和采样两个过程，将客观环境中的物体转化成计算机可以处理的数字图像，是以物体的</a:t>
            </a:r>
            <a:r>
              <a:rPr lang="zh-CN" altLang="en-US" dirty="0">
                <a:solidFill>
                  <a:srgbClr val="FF0000"/>
                </a:solidFill>
              </a:rPr>
              <a:t>客观真实的样貌为基础</a:t>
            </a:r>
            <a:r>
              <a:rPr lang="zh-CN" altLang="en-US" dirty="0"/>
              <a:t>的，在量化的过程中若要使得物体的图像越清楚，必须有更小的采样间隔和更多的量化级数，但这势必带来存储空间的增大，增加计算成本和时间代价，数字化过程中考虑图像的精度和计算成本之间的平衡，有效处理图像，体现了事物或者方法的</a:t>
            </a:r>
            <a:r>
              <a:rPr lang="zh-CN" altLang="en-US" dirty="0">
                <a:solidFill>
                  <a:srgbClr val="FF0000"/>
                </a:solidFill>
              </a:rPr>
              <a:t>对立统一性</a:t>
            </a:r>
            <a:r>
              <a:rPr lang="zh-CN" altLang="en-US" dirty="0"/>
              <a:t>，需要辩证的看待和选择。	</a:t>
            </a:r>
            <a:endParaRPr lang="en-US" altLang="zh-CN" dirty="0"/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endParaRPr lang="en-US" altLang="zh-CN" dirty="0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图像数字化</a:t>
            </a:r>
            <a:br>
              <a:rPr lang="en-US" altLang="zh-CN" kern="0" dirty="0"/>
            </a:br>
            <a:endParaRPr lang="zh-CN" altLang="en-US" kern="0" dirty="0"/>
          </a:p>
        </p:txBody>
      </p:sp>
      <p:pic>
        <p:nvPicPr>
          <p:cNvPr id="14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B86E40-2454-0748-A41A-11458D10A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5" y="2914650"/>
            <a:ext cx="2988945" cy="13838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2BEC7A-D9F4-0B46-A755-DEF9788AD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035" y="2914650"/>
            <a:ext cx="2869565" cy="13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5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8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图像数字化</a:t>
            </a:r>
            <a:endParaRPr lang="zh-CN" altLang="en-US" kern="0" dirty="0"/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37314" y="1438878"/>
            <a:ext cx="737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 	</a:t>
            </a:r>
            <a:r>
              <a:rPr lang="zh-CN" altLang="en-US" b="1" dirty="0"/>
              <a:t>黑白图像</a:t>
            </a:r>
            <a:r>
              <a:rPr lang="en-US" altLang="zh-CN" dirty="0"/>
              <a:t>:</a:t>
            </a:r>
            <a:r>
              <a:rPr lang="zh-CN" altLang="en-US" dirty="0"/>
              <a:t>是指图像的每个像素只能是黑或白，没有中间的过渡，故又称为二值图像。二值图像的像素值为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。例如	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59" y="2067792"/>
            <a:ext cx="5541241" cy="1500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7314" y="3987650"/>
            <a:ext cx="7716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 	</a:t>
            </a:r>
            <a:r>
              <a:rPr lang="zh-CN" altLang="en-US" b="1" dirty="0"/>
              <a:t>灰度图像</a:t>
            </a:r>
            <a:r>
              <a:rPr lang="en-US" altLang="zh-CN" b="1" dirty="0"/>
              <a:t>:</a:t>
            </a:r>
            <a:r>
              <a:rPr lang="zh-CN" altLang="en-US" dirty="0"/>
              <a:t>灰度图像是指每个像素由一个量化的灰度值来描述的图像。它不包含彩色信息。 	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94" y="4827877"/>
            <a:ext cx="5348287" cy="129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90849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E9AE2-20F7-0D4A-B9A6-AB62FF2B5FB3}" type="slidenum">
              <a:rPr lang="fr-FR" altLang="zh-CN" smtClean="0">
                <a:solidFill>
                  <a:srgbClr val="000000"/>
                </a:solidFill>
              </a:rPr>
              <a:pPr/>
              <a:t>9</a:t>
            </a:fld>
            <a:endParaRPr lang="fr-FR" altLang="zh-CN">
              <a:solidFill>
                <a:srgbClr val="00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7813"/>
            <a:ext cx="8229600" cy="703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Garamond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aramond" charset="0"/>
                <a:ea typeface="宋体" charset="0"/>
              </a:defRPr>
            </a:lvl9pPr>
          </a:lstStyle>
          <a:p>
            <a:pPr defTabSz="914400"/>
            <a:r>
              <a:rPr lang="zh-CN" altLang="en-US" dirty="0"/>
              <a:t>图像数字化</a:t>
            </a:r>
            <a:endParaRPr lang="zh-CN" altLang="en-US" kern="0" dirty="0"/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2625"/>
            <a:ext cx="1717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8241" y="1914442"/>
            <a:ext cx="7967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 	</a:t>
            </a:r>
            <a:r>
              <a:rPr lang="zh-CN" altLang="en-US" b="1" dirty="0"/>
              <a:t>彩色图像</a:t>
            </a:r>
            <a:r>
              <a:rPr lang="en-US" altLang="zh-CN" b="1" dirty="0"/>
              <a:t>:</a:t>
            </a:r>
            <a:r>
              <a:rPr lang="zh-CN" altLang="en-US" dirty="0"/>
              <a:t>彩色图像是指每个像素由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三原色像素构成的图像，	</a:t>
            </a:r>
          </a:p>
          <a:p>
            <a:r>
              <a:rPr lang="zh-CN" altLang="en-US" dirty="0"/>
              <a:t>其中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是由不同的灰度级来描述的。	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17" y="2966894"/>
            <a:ext cx="7804714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日期占位符 3"/>
          <p:cNvSpPr>
            <a:spLocks noGrp="1"/>
          </p:cNvSpPr>
          <p:nvPr>
            <p:ph type="dt" sz="half" idx="10"/>
          </p:nvPr>
        </p:nvSpPr>
        <p:spPr>
          <a:xfrm>
            <a:off x="494920" y="6381750"/>
            <a:ext cx="2133600" cy="3190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Spring</a:t>
            </a:r>
            <a:r>
              <a:rPr lang="fr-FR" altLang="zh-CN" dirty="0">
                <a:solidFill>
                  <a:srgbClr val="000000"/>
                </a:solidFill>
                <a:latin typeface="Garamond"/>
              </a:rPr>
              <a:t> 2015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238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Garamond"/>
              </a:rPr>
              <a:t>LIST</a:t>
            </a:r>
            <a:endParaRPr lang="fr-FR" dirty="0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97522924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default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</a:defRPr>
        </a:defPPr>
      </a:lstStyle>
    </a:lnDef>
  </a:objectDefaults>
  <a:extraClrSchemeLst>
    <a:extraClrScheme>
      <a:clrScheme name="default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4562</TotalTime>
  <Words>3777</Words>
  <Application>Microsoft Macintosh PowerPoint</Application>
  <PresentationFormat>全屏显示(4:3)</PresentationFormat>
  <Paragraphs>484</Paragraphs>
  <Slides>52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宋体</vt:lpstr>
      <vt:lpstr>Arial</vt:lpstr>
      <vt:lpstr>Calibri</vt:lpstr>
      <vt:lpstr>Garamond</vt:lpstr>
      <vt:lpstr>Times New Roman</vt:lpstr>
      <vt:lpstr>Wingdings</vt:lpstr>
      <vt:lpstr>default</vt:lpstr>
      <vt:lpstr>公式</vt:lpstr>
      <vt:lpstr>文档</vt:lpstr>
      <vt:lpstr>数字图像处理</vt:lpstr>
      <vt:lpstr>人眼的构造与机理要点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INPG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brave confidence</dc:creator>
  <cp:lastModifiedBy>jly01412@gmail.com</cp:lastModifiedBy>
  <cp:revision>318</cp:revision>
  <dcterms:created xsi:type="dcterms:W3CDTF">2015-02-27T16:30:19Z</dcterms:created>
  <dcterms:modified xsi:type="dcterms:W3CDTF">2021-02-19T02:43:44Z</dcterms:modified>
</cp:coreProperties>
</file>